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6" r:id="rId1"/>
  </p:sldMasterIdLst>
  <p:notesMasterIdLst>
    <p:notesMasterId r:id="rId19"/>
  </p:notesMasterIdLst>
  <p:handoutMasterIdLst>
    <p:handoutMasterId r:id="rId20"/>
  </p:handoutMasterIdLst>
  <p:sldIdLst>
    <p:sldId id="478" r:id="rId2"/>
    <p:sldId id="455" r:id="rId3"/>
    <p:sldId id="447" r:id="rId4"/>
    <p:sldId id="477" r:id="rId5"/>
    <p:sldId id="480" r:id="rId6"/>
    <p:sldId id="481" r:id="rId7"/>
    <p:sldId id="482" r:id="rId8"/>
    <p:sldId id="483" r:id="rId9"/>
    <p:sldId id="398" r:id="rId10"/>
    <p:sldId id="465" r:id="rId11"/>
    <p:sldId id="463" r:id="rId12"/>
    <p:sldId id="473" r:id="rId13"/>
    <p:sldId id="470" r:id="rId14"/>
    <p:sldId id="471" r:id="rId15"/>
    <p:sldId id="476" r:id="rId16"/>
    <p:sldId id="484" r:id="rId17"/>
    <p:sldId id="4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EA028"/>
    <a:srgbClr val="BD7D1E"/>
    <a:srgbClr val="CA7B20"/>
    <a:srgbClr val="FFBE00"/>
    <a:srgbClr val="FED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30" autoAdjust="0"/>
  </p:normalViewPr>
  <p:slideViewPr>
    <p:cSldViewPr>
      <p:cViewPr varScale="1">
        <p:scale>
          <a:sx n="84" d="100"/>
          <a:sy n="84" d="100"/>
        </p:scale>
        <p:origin x="14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03668-4267-41DE-89A2-85C8C7672252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F8F862F-BA25-45A7-9CFC-5949FE1662B3}">
      <dgm:prSet phldrT="[Текст]" custT="1"/>
      <dgm:spPr/>
      <dgm:t>
        <a:bodyPr/>
        <a:lstStyle/>
        <a:p>
          <a:r>
            <a:rPr lang="ru-RU" sz="1400" dirty="0" smtClean="0"/>
            <a:t>Самостоятельный звонок выпускника ЦССВ </a:t>
          </a:r>
          <a:r>
            <a:rPr lang="ru-RU" sz="1400" dirty="0" err="1" smtClean="0"/>
            <a:t>тьютору</a:t>
          </a:r>
          <a:r>
            <a:rPr lang="ru-RU" sz="1400" dirty="0" smtClean="0"/>
            <a:t> социальной программы</a:t>
          </a:r>
          <a:endParaRPr lang="ru-RU" sz="1400" dirty="0"/>
        </a:p>
      </dgm:t>
    </dgm:pt>
    <dgm:pt modelId="{AD110BEF-B9E0-402A-8FE3-8136A181C0F8}" type="parTrans" cxnId="{DA687661-43C6-46DF-958C-33D515729C87}">
      <dgm:prSet/>
      <dgm:spPr/>
      <dgm:t>
        <a:bodyPr/>
        <a:lstStyle/>
        <a:p>
          <a:endParaRPr lang="ru-RU"/>
        </a:p>
      </dgm:t>
    </dgm:pt>
    <dgm:pt modelId="{CDE29987-B7C3-40B3-BDCD-2F9F93BB7601}" type="sibTrans" cxnId="{DA687661-43C6-46DF-958C-33D515729C87}">
      <dgm:prSet/>
      <dgm:spPr/>
      <dgm:t>
        <a:bodyPr/>
        <a:lstStyle/>
        <a:p>
          <a:endParaRPr lang="ru-RU"/>
        </a:p>
      </dgm:t>
    </dgm:pt>
    <dgm:pt modelId="{83820DBF-BEAB-4E76-AC1A-04372F6BE371}">
      <dgm:prSet phldrT="[Текст]" custT="1"/>
      <dgm:spPr/>
      <dgm:t>
        <a:bodyPr/>
        <a:lstStyle/>
        <a:p>
          <a:r>
            <a:rPr lang="ru-RU" sz="1400" dirty="0" smtClean="0"/>
            <a:t>Выявление запроса</a:t>
          </a:r>
          <a:endParaRPr lang="ru-RU" sz="1400" dirty="0"/>
        </a:p>
      </dgm:t>
    </dgm:pt>
    <dgm:pt modelId="{562D770B-6596-4225-9A11-655A3D95A1CA}" type="parTrans" cxnId="{BACC903D-C51C-43B5-987A-49B5F59C92BC}">
      <dgm:prSet/>
      <dgm:spPr/>
      <dgm:t>
        <a:bodyPr/>
        <a:lstStyle/>
        <a:p>
          <a:endParaRPr lang="ru-RU"/>
        </a:p>
      </dgm:t>
    </dgm:pt>
    <dgm:pt modelId="{20A008A9-A4F1-42C7-934B-05DDC59057F1}" type="sibTrans" cxnId="{BACC903D-C51C-43B5-987A-49B5F59C92BC}">
      <dgm:prSet/>
      <dgm:spPr/>
      <dgm:t>
        <a:bodyPr/>
        <a:lstStyle/>
        <a:p>
          <a:endParaRPr lang="ru-RU"/>
        </a:p>
      </dgm:t>
    </dgm:pt>
    <dgm:pt modelId="{CBACBC79-0428-46A8-82D1-B1372858562E}">
      <dgm:prSet phldrT="[Текст]" custT="1"/>
      <dgm:spPr/>
      <dgm:t>
        <a:bodyPr/>
        <a:lstStyle/>
        <a:p>
          <a:r>
            <a:rPr lang="ru-RU" sz="1400" dirty="0" smtClean="0"/>
            <a:t>Самостоятельный приезд выпускника ЦССВ в офис фонда</a:t>
          </a:r>
          <a:endParaRPr lang="ru-RU" sz="1400" dirty="0"/>
        </a:p>
      </dgm:t>
    </dgm:pt>
    <dgm:pt modelId="{23A79BA2-BA02-4444-B194-5DC6123D303B}" type="parTrans" cxnId="{381B5DBC-5452-4063-940B-14127591CD14}">
      <dgm:prSet/>
      <dgm:spPr/>
      <dgm:t>
        <a:bodyPr/>
        <a:lstStyle/>
        <a:p>
          <a:endParaRPr lang="ru-RU"/>
        </a:p>
      </dgm:t>
    </dgm:pt>
    <dgm:pt modelId="{274BD5AD-5246-4DE7-9C0B-5BB620694697}" type="sibTrans" cxnId="{381B5DBC-5452-4063-940B-14127591CD14}">
      <dgm:prSet/>
      <dgm:spPr/>
      <dgm:t>
        <a:bodyPr/>
        <a:lstStyle/>
        <a:p>
          <a:endParaRPr lang="ru-RU"/>
        </a:p>
      </dgm:t>
    </dgm:pt>
    <dgm:pt modelId="{339D2207-E4E0-4B34-A1F5-B6B81A24B1EA}">
      <dgm:prSet phldrT="[Текст]" custT="1"/>
      <dgm:spPr/>
      <dgm:t>
        <a:bodyPr/>
        <a:lstStyle/>
        <a:p>
          <a:r>
            <a:rPr lang="ru-RU" sz="1400" dirty="0" smtClean="0"/>
            <a:t>Совместное построение плана действий по решению проблемы</a:t>
          </a:r>
          <a:endParaRPr lang="ru-RU" sz="1400" dirty="0"/>
        </a:p>
      </dgm:t>
    </dgm:pt>
    <dgm:pt modelId="{1294DD67-B6A8-4BB8-B3A3-622CC82EC33A}" type="parTrans" cxnId="{1E7D77C8-E825-492A-A5BC-912FF56AC0D6}">
      <dgm:prSet/>
      <dgm:spPr/>
      <dgm:t>
        <a:bodyPr/>
        <a:lstStyle/>
        <a:p>
          <a:endParaRPr lang="ru-RU"/>
        </a:p>
      </dgm:t>
    </dgm:pt>
    <dgm:pt modelId="{DA839CBA-FCBB-4320-8B47-FE58403CDC67}" type="sibTrans" cxnId="{1E7D77C8-E825-492A-A5BC-912FF56AC0D6}">
      <dgm:prSet/>
      <dgm:spPr/>
      <dgm:t>
        <a:bodyPr/>
        <a:lstStyle/>
        <a:p>
          <a:endParaRPr lang="ru-RU"/>
        </a:p>
      </dgm:t>
    </dgm:pt>
    <dgm:pt modelId="{B7BDD1AE-A2E7-4361-9C2C-3A06F13EC8DA}">
      <dgm:prSet phldrT="[Текст]" custT="1"/>
      <dgm:spPr/>
      <dgm:t>
        <a:bodyPr/>
        <a:lstStyle/>
        <a:p>
          <a:r>
            <a:rPr lang="ru-RU" sz="1400" dirty="0" smtClean="0"/>
            <a:t>Совместное решение проблемы по составленному плану</a:t>
          </a:r>
          <a:endParaRPr lang="ru-RU" sz="1400" dirty="0"/>
        </a:p>
      </dgm:t>
    </dgm:pt>
    <dgm:pt modelId="{004019F2-B983-4F54-9048-C90467E052F6}" type="parTrans" cxnId="{29FA9BD3-F401-465D-B308-DB5EAC36880C}">
      <dgm:prSet/>
      <dgm:spPr/>
      <dgm:t>
        <a:bodyPr/>
        <a:lstStyle/>
        <a:p>
          <a:endParaRPr lang="ru-RU"/>
        </a:p>
      </dgm:t>
    </dgm:pt>
    <dgm:pt modelId="{DB1BF085-3631-4ADF-904D-8E96EF9F2A93}" type="sibTrans" cxnId="{29FA9BD3-F401-465D-B308-DB5EAC36880C}">
      <dgm:prSet/>
      <dgm:spPr/>
      <dgm:t>
        <a:bodyPr/>
        <a:lstStyle/>
        <a:p>
          <a:endParaRPr lang="ru-RU"/>
        </a:p>
      </dgm:t>
    </dgm:pt>
    <dgm:pt modelId="{1363914E-B838-4EE4-AAE3-B633B59982B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/>
            <a:t>Анализ и оценка результата работы</a:t>
          </a:r>
          <a:endParaRPr lang="ru-RU" sz="1400" dirty="0"/>
        </a:p>
      </dgm:t>
    </dgm:pt>
    <dgm:pt modelId="{69923DC6-C97D-4E03-A302-4748F6A143AD}" type="parTrans" cxnId="{A073803F-6219-4E43-9059-03637E006ED6}">
      <dgm:prSet/>
      <dgm:spPr/>
      <dgm:t>
        <a:bodyPr/>
        <a:lstStyle/>
        <a:p>
          <a:endParaRPr lang="ru-RU"/>
        </a:p>
      </dgm:t>
    </dgm:pt>
    <dgm:pt modelId="{CB049B62-C073-40BC-9B54-CA06344FFB14}" type="sibTrans" cxnId="{A073803F-6219-4E43-9059-03637E006ED6}">
      <dgm:prSet/>
      <dgm:spPr/>
      <dgm:t>
        <a:bodyPr/>
        <a:lstStyle/>
        <a:p>
          <a:endParaRPr lang="ru-RU"/>
        </a:p>
      </dgm:t>
    </dgm:pt>
    <dgm:pt modelId="{1F033871-F626-4AB5-BF44-359A7367EB18}" type="pres">
      <dgm:prSet presAssocID="{07903668-4267-41DE-89A2-85C8C76722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4EA167-E746-42BF-B624-E47EEB8A75AA}" type="pres">
      <dgm:prSet presAssocID="{8F8F862F-BA25-45A7-9CFC-5949FE1662B3}" presName="node" presStyleLbl="node1" presStyleIdx="0" presStyleCnt="6" custScaleX="157123" custScaleY="170825" custRadScaleRad="91035" custRadScaleInc="-3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8E3F2-4673-417D-A465-26DF482A784E}" type="pres">
      <dgm:prSet presAssocID="{8F8F862F-BA25-45A7-9CFC-5949FE1662B3}" presName="spNode" presStyleCnt="0"/>
      <dgm:spPr/>
      <dgm:t>
        <a:bodyPr/>
        <a:lstStyle/>
        <a:p>
          <a:endParaRPr lang="ru-RU"/>
        </a:p>
      </dgm:t>
    </dgm:pt>
    <dgm:pt modelId="{FD63ADF6-7D28-4A41-9137-05CC953EC28F}" type="pres">
      <dgm:prSet presAssocID="{CDE29987-B7C3-40B3-BDCD-2F9F93BB7601}" presName="sibTrans" presStyleLbl="sibTrans1D1" presStyleIdx="0" presStyleCnt="6"/>
      <dgm:spPr/>
      <dgm:t>
        <a:bodyPr/>
        <a:lstStyle/>
        <a:p>
          <a:endParaRPr lang="ru-RU"/>
        </a:p>
      </dgm:t>
    </dgm:pt>
    <dgm:pt modelId="{5AE301D8-DA32-4489-B9C8-1D925F451B5E}" type="pres">
      <dgm:prSet presAssocID="{83820DBF-BEAB-4E76-AC1A-04372F6BE371}" presName="node" presStyleLbl="node1" presStyleIdx="1" presStyleCnt="6" custScaleX="106468" custScaleY="107048" custRadScaleRad="104206" custRadScaleInc="59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A4316-01EB-4041-8849-2032FFE1D73F}" type="pres">
      <dgm:prSet presAssocID="{83820DBF-BEAB-4E76-AC1A-04372F6BE371}" presName="spNode" presStyleCnt="0"/>
      <dgm:spPr/>
      <dgm:t>
        <a:bodyPr/>
        <a:lstStyle/>
        <a:p>
          <a:endParaRPr lang="ru-RU"/>
        </a:p>
      </dgm:t>
    </dgm:pt>
    <dgm:pt modelId="{36861C65-296B-4DC3-9551-0ACD0DC511DD}" type="pres">
      <dgm:prSet presAssocID="{20A008A9-A4F1-42C7-934B-05DDC59057F1}" presName="sibTrans" presStyleLbl="sibTrans1D1" presStyleIdx="1" presStyleCnt="6"/>
      <dgm:spPr/>
      <dgm:t>
        <a:bodyPr/>
        <a:lstStyle/>
        <a:p>
          <a:endParaRPr lang="ru-RU"/>
        </a:p>
      </dgm:t>
    </dgm:pt>
    <dgm:pt modelId="{77DDCEAF-E77C-48F3-A253-D47A9398108C}" type="pres">
      <dgm:prSet presAssocID="{CBACBC79-0428-46A8-82D1-B1372858562E}" presName="node" presStyleLbl="node1" presStyleIdx="2" presStyleCnt="6" custScaleX="168726" custScaleY="133692" custRadScaleRad="106783" custRadScaleInc="-24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61A56-D8D5-4222-BD97-E4A1FFD9A567}" type="pres">
      <dgm:prSet presAssocID="{CBACBC79-0428-46A8-82D1-B1372858562E}" presName="spNode" presStyleCnt="0"/>
      <dgm:spPr/>
      <dgm:t>
        <a:bodyPr/>
        <a:lstStyle/>
        <a:p>
          <a:endParaRPr lang="ru-RU"/>
        </a:p>
      </dgm:t>
    </dgm:pt>
    <dgm:pt modelId="{FE46B8EE-0F27-4D25-8DBB-01C6744BDA72}" type="pres">
      <dgm:prSet presAssocID="{274BD5AD-5246-4DE7-9C0B-5BB620694697}" presName="sibTrans" presStyleLbl="sibTrans1D1" presStyleIdx="2" presStyleCnt="6"/>
      <dgm:spPr/>
      <dgm:t>
        <a:bodyPr/>
        <a:lstStyle/>
        <a:p>
          <a:endParaRPr lang="ru-RU"/>
        </a:p>
      </dgm:t>
    </dgm:pt>
    <dgm:pt modelId="{C67FA0DB-7108-49EB-BCAD-CB3CE9851EB3}" type="pres">
      <dgm:prSet presAssocID="{339D2207-E4E0-4B34-A1F5-B6B81A24B1EA}" presName="node" presStyleLbl="node1" presStyleIdx="3" presStyleCnt="6" custScaleX="120043" custScaleY="152275" custRadScaleRad="110102" custRadScaleInc="-12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98314-8616-4C8D-99D3-D27349452612}" type="pres">
      <dgm:prSet presAssocID="{339D2207-E4E0-4B34-A1F5-B6B81A24B1EA}" presName="spNode" presStyleCnt="0"/>
      <dgm:spPr/>
      <dgm:t>
        <a:bodyPr/>
        <a:lstStyle/>
        <a:p>
          <a:endParaRPr lang="ru-RU"/>
        </a:p>
      </dgm:t>
    </dgm:pt>
    <dgm:pt modelId="{C6BD3289-FE98-4F99-97DF-ABC1BF1A2557}" type="pres">
      <dgm:prSet presAssocID="{DA839CBA-FCBB-4320-8B47-FE58403CDC67}" presName="sibTrans" presStyleLbl="sibTrans1D1" presStyleIdx="3" presStyleCnt="6"/>
      <dgm:spPr/>
      <dgm:t>
        <a:bodyPr/>
        <a:lstStyle/>
        <a:p>
          <a:endParaRPr lang="ru-RU"/>
        </a:p>
      </dgm:t>
    </dgm:pt>
    <dgm:pt modelId="{65D56469-B54B-41EE-AE1A-485147EC66F0}" type="pres">
      <dgm:prSet presAssocID="{B7BDD1AE-A2E7-4361-9C2C-3A06F13EC8DA}" presName="node" presStyleLbl="node1" presStyleIdx="4" presStyleCnt="6" custScaleX="143557" custScaleY="143602" custRadScaleRad="102068" custRadScaleInc="-13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33407-1157-414F-99B1-BBE2F360E659}" type="pres">
      <dgm:prSet presAssocID="{B7BDD1AE-A2E7-4361-9C2C-3A06F13EC8DA}" presName="spNode" presStyleCnt="0"/>
      <dgm:spPr/>
      <dgm:t>
        <a:bodyPr/>
        <a:lstStyle/>
        <a:p>
          <a:endParaRPr lang="ru-RU"/>
        </a:p>
      </dgm:t>
    </dgm:pt>
    <dgm:pt modelId="{0249BFF9-6B04-4119-A7A1-2590A82EDD48}" type="pres">
      <dgm:prSet presAssocID="{DB1BF085-3631-4ADF-904D-8E96EF9F2A93}" presName="sibTrans" presStyleLbl="sibTrans1D1" presStyleIdx="4" presStyleCnt="6"/>
      <dgm:spPr/>
      <dgm:t>
        <a:bodyPr/>
        <a:lstStyle/>
        <a:p>
          <a:endParaRPr lang="ru-RU"/>
        </a:p>
      </dgm:t>
    </dgm:pt>
    <dgm:pt modelId="{852513D6-3DBE-4091-A061-0F1ADBD2574D}" type="pres">
      <dgm:prSet presAssocID="{1363914E-B838-4EE4-AAE3-B633B59982B7}" presName="node" presStyleLbl="node1" presStyleIdx="5" presStyleCnt="6" custScaleX="126914" custScaleY="114483" custRadScaleRad="99587" custRadScaleInc="-60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78289-83F2-40F9-9D57-0BFB37852B11}" type="pres">
      <dgm:prSet presAssocID="{1363914E-B838-4EE4-AAE3-B633B59982B7}" presName="spNode" presStyleCnt="0"/>
      <dgm:spPr/>
    </dgm:pt>
    <dgm:pt modelId="{EC9D824A-C8E0-4323-A264-1A916F9A212E}" type="pres">
      <dgm:prSet presAssocID="{CB049B62-C073-40BC-9B54-CA06344FFB14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AE76F87F-4BE2-4EA9-9CED-A80AF63FC46E}" type="presOf" srcId="{8F8F862F-BA25-45A7-9CFC-5949FE1662B3}" destId="{124EA167-E746-42BF-B624-E47EEB8A75AA}" srcOrd="0" destOrd="0" presId="urn:microsoft.com/office/officeart/2005/8/layout/cycle5"/>
    <dgm:cxn modelId="{BACC903D-C51C-43B5-987A-49B5F59C92BC}" srcId="{07903668-4267-41DE-89A2-85C8C7672252}" destId="{83820DBF-BEAB-4E76-AC1A-04372F6BE371}" srcOrd="1" destOrd="0" parTransId="{562D770B-6596-4225-9A11-655A3D95A1CA}" sibTransId="{20A008A9-A4F1-42C7-934B-05DDC59057F1}"/>
    <dgm:cxn modelId="{381B5DBC-5452-4063-940B-14127591CD14}" srcId="{07903668-4267-41DE-89A2-85C8C7672252}" destId="{CBACBC79-0428-46A8-82D1-B1372858562E}" srcOrd="2" destOrd="0" parTransId="{23A79BA2-BA02-4444-B194-5DC6123D303B}" sibTransId="{274BD5AD-5246-4DE7-9C0B-5BB620694697}"/>
    <dgm:cxn modelId="{34DED834-3579-4214-9C7A-C9769A338E96}" type="presOf" srcId="{CBACBC79-0428-46A8-82D1-B1372858562E}" destId="{77DDCEAF-E77C-48F3-A253-D47A9398108C}" srcOrd="0" destOrd="0" presId="urn:microsoft.com/office/officeart/2005/8/layout/cycle5"/>
    <dgm:cxn modelId="{1E7D77C8-E825-492A-A5BC-912FF56AC0D6}" srcId="{07903668-4267-41DE-89A2-85C8C7672252}" destId="{339D2207-E4E0-4B34-A1F5-B6B81A24B1EA}" srcOrd="3" destOrd="0" parTransId="{1294DD67-B6A8-4BB8-B3A3-622CC82EC33A}" sibTransId="{DA839CBA-FCBB-4320-8B47-FE58403CDC67}"/>
    <dgm:cxn modelId="{29FA9BD3-F401-465D-B308-DB5EAC36880C}" srcId="{07903668-4267-41DE-89A2-85C8C7672252}" destId="{B7BDD1AE-A2E7-4361-9C2C-3A06F13EC8DA}" srcOrd="4" destOrd="0" parTransId="{004019F2-B983-4F54-9048-C90467E052F6}" sibTransId="{DB1BF085-3631-4ADF-904D-8E96EF9F2A93}"/>
    <dgm:cxn modelId="{224E8C56-58A3-4758-9B66-6E0F5CD6BF6B}" type="presOf" srcId="{274BD5AD-5246-4DE7-9C0B-5BB620694697}" destId="{FE46B8EE-0F27-4D25-8DBB-01C6744BDA72}" srcOrd="0" destOrd="0" presId="urn:microsoft.com/office/officeart/2005/8/layout/cycle5"/>
    <dgm:cxn modelId="{2927A9E3-CF63-44F2-B8DF-03289EDA399B}" type="presOf" srcId="{CB049B62-C073-40BC-9B54-CA06344FFB14}" destId="{EC9D824A-C8E0-4323-A264-1A916F9A212E}" srcOrd="0" destOrd="0" presId="urn:microsoft.com/office/officeart/2005/8/layout/cycle5"/>
    <dgm:cxn modelId="{A073803F-6219-4E43-9059-03637E006ED6}" srcId="{07903668-4267-41DE-89A2-85C8C7672252}" destId="{1363914E-B838-4EE4-AAE3-B633B59982B7}" srcOrd="5" destOrd="0" parTransId="{69923DC6-C97D-4E03-A302-4748F6A143AD}" sibTransId="{CB049B62-C073-40BC-9B54-CA06344FFB14}"/>
    <dgm:cxn modelId="{1718F01F-B480-4773-9730-D98D5EFB460C}" type="presOf" srcId="{83820DBF-BEAB-4E76-AC1A-04372F6BE371}" destId="{5AE301D8-DA32-4489-B9C8-1D925F451B5E}" srcOrd="0" destOrd="0" presId="urn:microsoft.com/office/officeart/2005/8/layout/cycle5"/>
    <dgm:cxn modelId="{766E0E80-B459-4A39-89E7-4E827AB54802}" type="presOf" srcId="{DB1BF085-3631-4ADF-904D-8E96EF9F2A93}" destId="{0249BFF9-6B04-4119-A7A1-2590A82EDD48}" srcOrd="0" destOrd="0" presId="urn:microsoft.com/office/officeart/2005/8/layout/cycle5"/>
    <dgm:cxn modelId="{114564AC-E183-4FA4-B844-2E572D3586BD}" type="presOf" srcId="{1363914E-B838-4EE4-AAE3-B633B59982B7}" destId="{852513D6-3DBE-4091-A061-0F1ADBD2574D}" srcOrd="0" destOrd="0" presId="urn:microsoft.com/office/officeart/2005/8/layout/cycle5"/>
    <dgm:cxn modelId="{3DA43AE8-0A22-4C6A-A83E-5F27A33E2316}" type="presOf" srcId="{B7BDD1AE-A2E7-4361-9C2C-3A06F13EC8DA}" destId="{65D56469-B54B-41EE-AE1A-485147EC66F0}" srcOrd="0" destOrd="0" presId="urn:microsoft.com/office/officeart/2005/8/layout/cycle5"/>
    <dgm:cxn modelId="{AFFFC752-3EEE-4AB8-8674-001E4F9C12C5}" type="presOf" srcId="{CDE29987-B7C3-40B3-BDCD-2F9F93BB7601}" destId="{FD63ADF6-7D28-4A41-9137-05CC953EC28F}" srcOrd="0" destOrd="0" presId="urn:microsoft.com/office/officeart/2005/8/layout/cycle5"/>
    <dgm:cxn modelId="{DA687661-43C6-46DF-958C-33D515729C87}" srcId="{07903668-4267-41DE-89A2-85C8C7672252}" destId="{8F8F862F-BA25-45A7-9CFC-5949FE1662B3}" srcOrd="0" destOrd="0" parTransId="{AD110BEF-B9E0-402A-8FE3-8136A181C0F8}" sibTransId="{CDE29987-B7C3-40B3-BDCD-2F9F93BB7601}"/>
    <dgm:cxn modelId="{0B6F7502-0BCF-44D7-9848-284E269C6EDD}" type="presOf" srcId="{339D2207-E4E0-4B34-A1F5-B6B81A24B1EA}" destId="{C67FA0DB-7108-49EB-BCAD-CB3CE9851EB3}" srcOrd="0" destOrd="0" presId="urn:microsoft.com/office/officeart/2005/8/layout/cycle5"/>
    <dgm:cxn modelId="{C4CC1B9E-E1E3-45C8-A1FA-B515CD76E023}" type="presOf" srcId="{20A008A9-A4F1-42C7-934B-05DDC59057F1}" destId="{36861C65-296B-4DC3-9551-0ACD0DC511DD}" srcOrd="0" destOrd="0" presId="urn:microsoft.com/office/officeart/2005/8/layout/cycle5"/>
    <dgm:cxn modelId="{0F1EB510-B4EB-4946-8848-023F24CB8432}" type="presOf" srcId="{DA839CBA-FCBB-4320-8B47-FE58403CDC67}" destId="{C6BD3289-FE98-4F99-97DF-ABC1BF1A2557}" srcOrd="0" destOrd="0" presId="urn:microsoft.com/office/officeart/2005/8/layout/cycle5"/>
    <dgm:cxn modelId="{CEFAAD03-9FDE-4F7B-99FC-ACA9C3D6DF57}" type="presOf" srcId="{07903668-4267-41DE-89A2-85C8C7672252}" destId="{1F033871-F626-4AB5-BF44-359A7367EB18}" srcOrd="0" destOrd="0" presId="urn:microsoft.com/office/officeart/2005/8/layout/cycle5"/>
    <dgm:cxn modelId="{9B9F8073-C942-4258-8D7C-FCFD836C05B8}" type="presParOf" srcId="{1F033871-F626-4AB5-BF44-359A7367EB18}" destId="{124EA167-E746-42BF-B624-E47EEB8A75AA}" srcOrd="0" destOrd="0" presId="urn:microsoft.com/office/officeart/2005/8/layout/cycle5"/>
    <dgm:cxn modelId="{C7F20C03-BA08-459C-9E60-FE8F3C1A6DC7}" type="presParOf" srcId="{1F033871-F626-4AB5-BF44-359A7367EB18}" destId="{6488E3F2-4673-417D-A465-26DF482A784E}" srcOrd="1" destOrd="0" presId="urn:microsoft.com/office/officeart/2005/8/layout/cycle5"/>
    <dgm:cxn modelId="{0BF79540-A558-487E-ACA9-3A4B40EA0F4D}" type="presParOf" srcId="{1F033871-F626-4AB5-BF44-359A7367EB18}" destId="{FD63ADF6-7D28-4A41-9137-05CC953EC28F}" srcOrd="2" destOrd="0" presId="urn:microsoft.com/office/officeart/2005/8/layout/cycle5"/>
    <dgm:cxn modelId="{DE008497-940D-4F99-B441-EBC8BFED4AB4}" type="presParOf" srcId="{1F033871-F626-4AB5-BF44-359A7367EB18}" destId="{5AE301D8-DA32-4489-B9C8-1D925F451B5E}" srcOrd="3" destOrd="0" presId="urn:microsoft.com/office/officeart/2005/8/layout/cycle5"/>
    <dgm:cxn modelId="{FB6809BA-0889-4CD9-80A1-ECE866924291}" type="presParOf" srcId="{1F033871-F626-4AB5-BF44-359A7367EB18}" destId="{EB6A4316-01EB-4041-8849-2032FFE1D73F}" srcOrd="4" destOrd="0" presId="urn:microsoft.com/office/officeart/2005/8/layout/cycle5"/>
    <dgm:cxn modelId="{94F1CAF1-AB50-40D0-B8BD-E2C06E020CD1}" type="presParOf" srcId="{1F033871-F626-4AB5-BF44-359A7367EB18}" destId="{36861C65-296B-4DC3-9551-0ACD0DC511DD}" srcOrd="5" destOrd="0" presId="urn:microsoft.com/office/officeart/2005/8/layout/cycle5"/>
    <dgm:cxn modelId="{CC583B4B-C3CD-4117-B182-02A25C1D80C9}" type="presParOf" srcId="{1F033871-F626-4AB5-BF44-359A7367EB18}" destId="{77DDCEAF-E77C-48F3-A253-D47A9398108C}" srcOrd="6" destOrd="0" presId="urn:microsoft.com/office/officeart/2005/8/layout/cycle5"/>
    <dgm:cxn modelId="{FE74CA65-E9EB-4E50-8FD8-2BD957120783}" type="presParOf" srcId="{1F033871-F626-4AB5-BF44-359A7367EB18}" destId="{C3B61A56-D8D5-4222-BD97-E4A1FFD9A567}" srcOrd="7" destOrd="0" presId="urn:microsoft.com/office/officeart/2005/8/layout/cycle5"/>
    <dgm:cxn modelId="{2145ADD6-5BF7-454A-890B-2A09E0D7A472}" type="presParOf" srcId="{1F033871-F626-4AB5-BF44-359A7367EB18}" destId="{FE46B8EE-0F27-4D25-8DBB-01C6744BDA72}" srcOrd="8" destOrd="0" presId="urn:microsoft.com/office/officeart/2005/8/layout/cycle5"/>
    <dgm:cxn modelId="{1CF32889-D46E-405F-83ED-912070667C41}" type="presParOf" srcId="{1F033871-F626-4AB5-BF44-359A7367EB18}" destId="{C67FA0DB-7108-49EB-BCAD-CB3CE9851EB3}" srcOrd="9" destOrd="0" presId="urn:microsoft.com/office/officeart/2005/8/layout/cycle5"/>
    <dgm:cxn modelId="{05DA50DF-84CF-488C-8815-E505DE9716BE}" type="presParOf" srcId="{1F033871-F626-4AB5-BF44-359A7367EB18}" destId="{74598314-8616-4C8D-99D3-D27349452612}" srcOrd="10" destOrd="0" presId="urn:microsoft.com/office/officeart/2005/8/layout/cycle5"/>
    <dgm:cxn modelId="{6957E587-51E7-49AC-9EC6-83336EEAE74D}" type="presParOf" srcId="{1F033871-F626-4AB5-BF44-359A7367EB18}" destId="{C6BD3289-FE98-4F99-97DF-ABC1BF1A2557}" srcOrd="11" destOrd="0" presId="urn:microsoft.com/office/officeart/2005/8/layout/cycle5"/>
    <dgm:cxn modelId="{9249BDE7-B673-4497-AC1E-9CDADAAADC8B}" type="presParOf" srcId="{1F033871-F626-4AB5-BF44-359A7367EB18}" destId="{65D56469-B54B-41EE-AE1A-485147EC66F0}" srcOrd="12" destOrd="0" presId="urn:microsoft.com/office/officeart/2005/8/layout/cycle5"/>
    <dgm:cxn modelId="{2EC869A1-9D29-415F-A679-C408912A5123}" type="presParOf" srcId="{1F033871-F626-4AB5-BF44-359A7367EB18}" destId="{B0033407-1157-414F-99B1-BBE2F360E659}" srcOrd="13" destOrd="0" presId="urn:microsoft.com/office/officeart/2005/8/layout/cycle5"/>
    <dgm:cxn modelId="{0F94BCBC-E4B3-4970-8B74-195ABAC05D95}" type="presParOf" srcId="{1F033871-F626-4AB5-BF44-359A7367EB18}" destId="{0249BFF9-6B04-4119-A7A1-2590A82EDD48}" srcOrd="14" destOrd="0" presId="urn:microsoft.com/office/officeart/2005/8/layout/cycle5"/>
    <dgm:cxn modelId="{F6A606B6-CB52-4F66-B147-601477E81C4D}" type="presParOf" srcId="{1F033871-F626-4AB5-BF44-359A7367EB18}" destId="{852513D6-3DBE-4091-A061-0F1ADBD2574D}" srcOrd="15" destOrd="0" presId="urn:microsoft.com/office/officeart/2005/8/layout/cycle5"/>
    <dgm:cxn modelId="{255E1051-C8CA-4C10-A514-5F6C4CB673EC}" type="presParOf" srcId="{1F033871-F626-4AB5-BF44-359A7367EB18}" destId="{DE178289-83F2-40F9-9D57-0BFB37852B11}" srcOrd="16" destOrd="0" presId="urn:microsoft.com/office/officeart/2005/8/layout/cycle5"/>
    <dgm:cxn modelId="{17D17810-69EA-49C2-9315-AB953AD02531}" type="presParOf" srcId="{1F033871-F626-4AB5-BF44-359A7367EB18}" destId="{EC9D824A-C8E0-4323-A264-1A916F9A212E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4C8EF-A218-4197-AE31-541CCB2C4FF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CB94457-4A46-4B34-850D-01F08D57FA08}">
      <dgm:prSet phldrT="[Текст]"/>
      <dgm:spPr/>
      <dgm:t>
        <a:bodyPr/>
        <a:lstStyle/>
        <a:p>
          <a:r>
            <a:rPr lang="ru-RU" dirty="0" smtClean="0"/>
            <a:t>8 952 286 25 69</a:t>
          </a:r>
          <a:endParaRPr lang="ru-RU" dirty="0"/>
        </a:p>
      </dgm:t>
    </dgm:pt>
    <dgm:pt modelId="{2FF2688A-4E04-4A38-97A2-288BA6E504FD}" type="parTrans" cxnId="{0AF8A864-551D-443D-89C6-C7DD4EDD2C0D}">
      <dgm:prSet/>
      <dgm:spPr/>
      <dgm:t>
        <a:bodyPr/>
        <a:lstStyle/>
        <a:p>
          <a:endParaRPr lang="ru-RU"/>
        </a:p>
      </dgm:t>
    </dgm:pt>
    <dgm:pt modelId="{91B258AE-84E5-4EF2-AD01-F726889A025E}" type="sibTrans" cxnId="{0AF8A864-551D-443D-89C6-C7DD4EDD2C0D}">
      <dgm:prSet/>
      <dgm:spPr/>
      <dgm:t>
        <a:bodyPr/>
        <a:lstStyle/>
        <a:p>
          <a:endParaRPr lang="ru-RU"/>
        </a:p>
      </dgm:t>
    </dgm:pt>
    <dgm:pt modelId="{73DF4415-F039-4B74-93FA-2D0C79B853B7}">
      <dgm:prSet phldrT="[Текст]"/>
      <dgm:spPr/>
      <dgm:t>
        <a:bodyPr/>
        <a:lstStyle/>
        <a:p>
          <a:r>
            <a:rPr lang="ru-RU" dirty="0" smtClean="0"/>
            <a:t>8 950 040 22 39</a:t>
          </a:r>
          <a:endParaRPr lang="ru-RU" dirty="0"/>
        </a:p>
      </dgm:t>
    </dgm:pt>
    <dgm:pt modelId="{CE541DEA-A299-4960-932D-8864EE860CA3}" type="parTrans" cxnId="{EBC3A26B-7BA3-41AC-8420-C3A10CF3A24C}">
      <dgm:prSet/>
      <dgm:spPr/>
      <dgm:t>
        <a:bodyPr/>
        <a:lstStyle/>
        <a:p>
          <a:endParaRPr lang="ru-RU"/>
        </a:p>
      </dgm:t>
    </dgm:pt>
    <dgm:pt modelId="{92AA2F6D-F686-4DDA-B197-9F904CEA9B21}" type="sibTrans" cxnId="{EBC3A26B-7BA3-41AC-8420-C3A10CF3A24C}">
      <dgm:prSet/>
      <dgm:spPr/>
      <dgm:t>
        <a:bodyPr/>
        <a:lstStyle/>
        <a:p>
          <a:endParaRPr lang="ru-RU"/>
        </a:p>
      </dgm:t>
    </dgm:pt>
    <dgm:pt modelId="{E1D9E49C-AA12-44ED-ABC6-8750E5178513}">
      <dgm:prSet/>
      <dgm:spPr/>
      <dgm:t>
        <a:bodyPr/>
        <a:lstStyle/>
        <a:p>
          <a:r>
            <a:rPr lang="ru-RU" dirty="0" smtClean="0"/>
            <a:t>Галина </a:t>
          </a:r>
          <a:r>
            <a:rPr lang="ru-RU" dirty="0" err="1" smtClean="0"/>
            <a:t>Кириленкова</a:t>
          </a:r>
          <a:endParaRPr lang="ru-RU" dirty="0"/>
        </a:p>
      </dgm:t>
    </dgm:pt>
    <dgm:pt modelId="{C64F75A0-2886-43BA-902F-7899C42DC40F}" type="parTrans" cxnId="{E50CE74A-C58F-457D-B73A-00D410813E62}">
      <dgm:prSet/>
      <dgm:spPr/>
      <dgm:t>
        <a:bodyPr/>
        <a:lstStyle/>
        <a:p>
          <a:endParaRPr lang="ru-RU"/>
        </a:p>
      </dgm:t>
    </dgm:pt>
    <dgm:pt modelId="{89EBF5C2-F449-4F33-8472-7A25FE1622A3}" type="sibTrans" cxnId="{E50CE74A-C58F-457D-B73A-00D410813E62}">
      <dgm:prSet/>
      <dgm:spPr/>
      <dgm:t>
        <a:bodyPr/>
        <a:lstStyle/>
        <a:p>
          <a:endParaRPr lang="ru-RU"/>
        </a:p>
      </dgm:t>
    </dgm:pt>
    <dgm:pt modelId="{418B5F2C-9966-46C7-AF0E-469B69747D47}">
      <dgm:prSet/>
      <dgm:spPr/>
      <dgm:t>
        <a:bodyPr/>
        <a:lstStyle/>
        <a:p>
          <a:r>
            <a:rPr lang="ru-RU" dirty="0" smtClean="0"/>
            <a:t>Анастасия </a:t>
          </a:r>
          <a:r>
            <a:rPr lang="ru-RU" dirty="0" err="1" smtClean="0"/>
            <a:t>Кесян</a:t>
          </a:r>
          <a:endParaRPr lang="ru-RU" dirty="0"/>
        </a:p>
      </dgm:t>
    </dgm:pt>
    <dgm:pt modelId="{961FC59E-B46D-4046-BE18-C60573D23712}" type="parTrans" cxnId="{A480BC8E-BA91-40F1-9AFB-970DCFC0E168}">
      <dgm:prSet/>
      <dgm:spPr/>
      <dgm:t>
        <a:bodyPr/>
        <a:lstStyle/>
        <a:p>
          <a:endParaRPr lang="ru-RU"/>
        </a:p>
      </dgm:t>
    </dgm:pt>
    <dgm:pt modelId="{7F4044F5-7BDA-4DA8-9C89-75E96F6064E0}" type="sibTrans" cxnId="{A480BC8E-BA91-40F1-9AFB-970DCFC0E168}">
      <dgm:prSet/>
      <dgm:spPr/>
      <dgm:t>
        <a:bodyPr/>
        <a:lstStyle/>
        <a:p>
          <a:endParaRPr lang="ru-RU"/>
        </a:p>
      </dgm:t>
    </dgm:pt>
    <dgm:pt modelId="{48345833-2F47-4479-9C70-2F073CA8A6A5}" type="pres">
      <dgm:prSet presAssocID="{38E4C8EF-A218-4197-AE31-541CCB2C4F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AAF183-8DF7-45E3-84E6-247631D62962}" type="pres">
      <dgm:prSet presAssocID="{BCB94457-4A46-4B34-850D-01F08D57FA08}" presName="parentLin" presStyleCnt="0"/>
      <dgm:spPr/>
    </dgm:pt>
    <dgm:pt modelId="{88838C40-77F6-441B-80EC-95DF513BC237}" type="pres">
      <dgm:prSet presAssocID="{BCB94457-4A46-4B34-850D-01F08D57FA0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CD6CC72-C5B0-4ABA-8A0F-4C484566A4C5}" type="pres">
      <dgm:prSet presAssocID="{BCB94457-4A46-4B34-850D-01F08D57FA0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4004F-96A6-4C42-8812-B234DDAC21CE}" type="pres">
      <dgm:prSet presAssocID="{BCB94457-4A46-4B34-850D-01F08D57FA08}" presName="negativeSpace" presStyleCnt="0"/>
      <dgm:spPr/>
    </dgm:pt>
    <dgm:pt modelId="{6E11F752-0B63-4E7E-9353-7E51207AC950}" type="pres">
      <dgm:prSet presAssocID="{BCB94457-4A46-4B34-850D-01F08D57FA0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045F9-099C-495C-8391-7CD97567C677}" type="pres">
      <dgm:prSet presAssocID="{91B258AE-84E5-4EF2-AD01-F726889A025E}" presName="spaceBetweenRectangles" presStyleCnt="0"/>
      <dgm:spPr/>
    </dgm:pt>
    <dgm:pt modelId="{8167145C-F6E2-4FAE-AB11-0FC46D5015F8}" type="pres">
      <dgm:prSet presAssocID="{73DF4415-F039-4B74-93FA-2D0C79B853B7}" presName="parentLin" presStyleCnt="0"/>
      <dgm:spPr/>
    </dgm:pt>
    <dgm:pt modelId="{A82BA4EB-BC2E-4900-944E-F61F82AA6D41}" type="pres">
      <dgm:prSet presAssocID="{73DF4415-F039-4B74-93FA-2D0C79B853B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280179D-EC7D-457C-AC55-618E1CE11D23}" type="pres">
      <dgm:prSet presAssocID="{73DF4415-F039-4B74-93FA-2D0C79B853B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CF23F-FF48-434C-871C-7FAF179EA4B4}" type="pres">
      <dgm:prSet presAssocID="{73DF4415-F039-4B74-93FA-2D0C79B853B7}" presName="negativeSpace" presStyleCnt="0"/>
      <dgm:spPr/>
    </dgm:pt>
    <dgm:pt modelId="{EBFADFB0-25CA-4F92-91AA-6526E5CB9A70}" type="pres">
      <dgm:prSet presAssocID="{73DF4415-F039-4B74-93FA-2D0C79B853B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20EB5A-1C1F-498E-9070-67CAB9DC6FED}" type="presOf" srcId="{38E4C8EF-A218-4197-AE31-541CCB2C4FF0}" destId="{48345833-2F47-4479-9C70-2F073CA8A6A5}" srcOrd="0" destOrd="0" presId="urn:microsoft.com/office/officeart/2005/8/layout/list1"/>
    <dgm:cxn modelId="{8566C775-4151-48DB-A220-C714FC3CB9D0}" type="presOf" srcId="{73DF4415-F039-4B74-93FA-2D0C79B853B7}" destId="{A82BA4EB-BC2E-4900-944E-F61F82AA6D41}" srcOrd="0" destOrd="0" presId="urn:microsoft.com/office/officeart/2005/8/layout/list1"/>
    <dgm:cxn modelId="{EBC3A26B-7BA3-41AC-8420-C3A10CF3A24C}" srcId="{38E4C8EF-A218-4197-AE31-541CCB2C4FF0}" destId="{73DF4415-F039-4B74-93FA-2D0C79B853B7}" srcOrd="1" destOrd="0" parTransId="{CE541DEA-A299-4960-932D-8864EE860CA3}" sibTransId="{92AA2F6D-F686-4DDA-B197-9F904CEA9B21}"/>
    <dgm:cxn modelId="{76269A55-312C-49EB-ABC7-85796D4877CC}" type="presOf" srcId="{418B5F2C-9966-46C7-AF0E-469B69747D47}" destId="{EBFADFB0-25CA-4F92-91AA-6526E5CB9A70}" srcOrd="0" destOrd="0" presId="urn:microsoft.com/office/officeart/2005/8/layout/list1"/>
    <dgm:cxn modelId="{E50CE74A-C58F-457D-B73A-00D410813E62}" srcId="{BCB94457-4A46-4B34-850D-01F08D57FA08}" destId="{E1D9E49C-AA12-44ED-ABC6-8750E5178513}" srcOrd="0" destOrd="0" parTransId="{C64F75A0-2886-43BA-902F-7899C42DC40F}" sibTransId="{89EBF5C2-F449-4F33-8472-7A25FE1622A3}"/>
    <dgm:cxn modelId="{F84966A1-7E2A-4E2D-8261-898F1DDF953B}" type="presOf" srcId="{E1D9E49C-AA12-44ED-ABC6-8750E5178513}" destId="{6E11F752-0B63-4E7E-9353-7E51207AC950}" srcOrd="0" destOrd="0" presId="urn:microsoft.com/office/officeart/2005/8/layout/list1"/>
    <dgm:cxn modelId="{9A3810A6-55A4-4F49-8E5A-E5CCDED08C0F}" type="presOf" srcId="{73DF4415-F039-4B74-93FA-2D0C79B853B7}" destId="{0280179D-EC7D-457C-AC55-618E1CE11D23}" srcOrd="1" destOrd="0" presId="urn:microsoft.com/office/officeart/2005/8/layout/list1"/>
    <dgm:cxn modelId="{0AF8A864-551D-443D-89C6-C7DD4EDD2C0D}" srcId="{38E4C8EF-A218-4197-AE31-541CCB2C4FF0}" destId="{BCB94457-4A46-4B34-850D-01F08D57FA08}" srcOrd="0" destOrd="0" parTransId="{2FF2688A-4E04-4A38-97A2-288BA6E504FD}" sibTransId="{91B258AE-84E5-4EF2-AD01-F726889A025E}"/>
    <dgm:cxn modelId="{5AB57632-EBEA-4D0C-8F84-6D11CD304EA0}" type="presOf" srcId="{BCB94457-4A46-4B34-850D-01F08D57FA08}" destId="{3CD6CC72-C5B0-4ABA-8A0F-4C484566A4C5}" srcOrd="1" destOrd="0" presId="urn:microsoft.com/office/officeart/2005/8/layout/list1"/>
    <dgm:cxn modelId="{759D7DFA-B89A-493B-9309-9FD73085ACD7}" type="presOf" srcId="{BCB94457-4A46-4B34-850D-01F08D57FA08}" destId="{88838C40-77F6-441B-80EC-95DF513BC237}" srcOrd="0" destOrd="0" presId="urn:microsoft.com/office/officeart/2005/8/layout/list1"/>
    <dgm:cxn modelId="{A480BC8E-BA91-40F1-9AFB-970DCFC0E168}" srcId="{73DF4415-F039-4B74-93FA-2D0C79B853B7}" destId="{418B5F2C-9966-46C7-AF0E-469B69747D47}" srcOrd="0" destOrd="0" parTransId="{961FC59E-B46D-4046-BE18-C60573D23712}" sibTransId="{7F4044F5-7BDA-4DA8-9C89-75E96F6064E0}"/>
    <dgm:cxn modelId="{F35A9068-8CCA-464D-8938-13A6020BAE55}" type="presParOf" srcId="{48345833-2F47-4479-9C70-2F073CA8A6A5}" destId="{9BAAF183-8DF7-45E3-84E6-247631D62962}" srcOrd="0" destOrd="0" presId="urn:microsoft.com/office/officeart/2005/8/layout/list1"/>
    <dgm:cxn modelId="{695C017E-7075-48DE-94A9-0F7222181439}" type="presParOf" srcId="{9BAAF183-8DF7-45E3-84E6-247631D62962}" destId="{88838C40-77F6-441B-80EC-95DF513BC237}" srcOrd="0" destOrd="0" presId="urn:microsoft.com/office/officeart/2005/8/layout/list1"/>
    <dgm:cxn modelId="{40E32B87-4057-437D-98B2-040E2870C0A6}" type="presParOf" srcId="{9BAAF183-8DF7-45E3-84E6-247631D62962}" destId="{3CD6CC72-C5B0-4ABA-8A0F-4C484566A4C5}" srcOrd="1" destOrd="0" presId="urn:microsoft.com/office/officeart/2005/8/layout/list1"/>
    <dgm:cxn modelId="{63E9959A-9708-431C-A951-2DD520598A98}" type="presParOf" srcId="{48345833-2F47-4479-9C70-2F073CA8A6A5}" destId="{F3A4004F-96A6-4C42-8812-B234DDAC21CE}" srcOrd="1" destOrd="0" presId="urn:microsoft.com/office/officeart/2005/8/layout/list1"/>
    <dgm:cxn modelId="{CFA7E2A5-2862-4BC4-BEC6-8A87285BDFD3}" type="presParOf" srcId="{48345833-2F47-4479-9C70-2F073CA8A6A5}" destId="{6E11F752-0B63-4E7E-9353-7E51207AC950}" srcOrd="2" destOrd="0" presId="urn:microsoft.com/office/officeart/2005/8/layout/list1"/>
    <dgm:cxn modelId="{FE27C548-6020-4FAD-9DA4-AFA3FBD24ADB}" type="presParOf" srcId="{48345833-2F47-4479-9C70-2F073CA8A6A5}" destId="{AB9045F9-099C-495C-8391-7CD97567C677}" srcOrd="3" destOrd="0" presId="urn:microsoft.com/office/officeart/2005/8/layout/list1"/>
    <dgm:cxn modelId="{F41A1105-0114-46D2-A669-37B976A6037B}" type="presParOf" srcId="{48345833-2F47-4479-9C70-2F073CA8A6A5}" destId="{8167145C-F6E2-4FAE-AB11-0FC46D5015F8}" srcOrd="4" destOrd="0" presId="urn:microsoft.com/office/officeart/2005/8/layout/list1"/>
    <dgm:cxn modelId="{F907FCF2-A4FF-45A4-BDEA-09B45B547CF1}" type="presParOf" srcId="{8167145C-F6E2-4FAE-AB11-0FC46D5015F8}" destId="{A82BA4EB-BC2E-4900-944E-F61F82AA6D41}" srcOrd="0" destOrd="0" presId="urn:microsoft.com/office/officeart/2005/8/layout/list1"/>
    <dgm:cxn modelId="{A43B084B-6E67-4EED-9AD0-EDE2C1C20064}" type="presParOf" srcId="{8167145C-F6E2-4FAE-AB11-0FC46D5015F8}" destId="{0280179D-EC7D-457C-AC55-618E1CE11D23}" srcOrd="1" destOrd="0" presId="urn:microsoft.com/office/officeart/2005/8/layout/list1"/>
    <dgm:cxn modelId="{17C78FAF-2C76-4F21-8D63-C72464BDC4FD}" type="presParOf" srcId="{48345833-2F47-4479-9C70-2F073CA8A6A5}" destId="{5D3CF23F-FF48-434C-871C-7FAF179EA4B4}" srcOrd="5" destOrd="0" presId="urn:microsoft.com/office/officeart/2005/8/layout/list1"/>
    <dgm:cxn modelId="{4CD82225-530C-453D-BB72-9F81FA037B78}" type="presParOf" srcId="{48345833-2F47-4479-9C70-2F073CA8A6A5}" destId="{EBFADFB0-25CA-4F92-91AA-6526E5CB9A7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2AD3F-94FF-C643-8AA3-152BC8511BC3}" type="datetime1">
              <a:rPr lang="ru-RU" smtClean="0"/>
              <a:pPr/>
              <a:t>23.05.2019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9899F-287C-CD46-8D89-1585531CFA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02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6264E-3CF4-3F4C-9A5E-68EE49A134BE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049EE-C7D8-4C66-B1A2-7A2DA0FE7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7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49EE-C7D8-4C66-B1A2-7A2DA0FE756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0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49EE-C7D8-4C66-B1A2-7A2DA0FE756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49EE-C7D8-4C66-B1A2-7A2DA0FE756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60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49EE-C7D8-4C66-B1A2-7A2DA0FE756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2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49EE-C7D8-4C66-B1A2-7A2DA0FE756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88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49EE-C7D8-4C66-B1A2-7A2DA0FE756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0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915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259422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0421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750654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254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0332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94947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1934294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1934294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2583581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2583581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0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6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8694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4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055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623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2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66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_____Microsoft_Excel1.xlsx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m.rabota-i.org/events/11114" TargetMode="External"/><Relationship Id="rId2" Type="http://schemas.openxmlformats.org/officeDocument/2006/relationships/hyperlink" Target="http://crm.rabota-i.org/events/1163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 flipH="1">
            <a:off x="27931" y="3872141"/>
            <a:ext cx="9144000" cy="3140968"/>
          </a:xfrm>
          <a:prstGeom prst="rtTriangle">
            <a:avLst/>
          </a:prstGeom>
          <a:ln w="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pic>
        <p:nvPicPr>
          <p:cNvPr id="7" name="Picture 8" descr="http://www.prc-personal.ru/assets/images/klienty/me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3281" y="5724510"/>
            <a:ext cx="1440160" cy="449539"/>
          </a:xfrm>
          <a:prstGeom prst="rect">
            <a:avLst/>
          </a:prstGeom>
          <a:noFill/>
        </p:spPr>
      </p:pic>
      <p:pic>
        <p:nvPicPr>
          <p:cNvPr id="8" name="Picture 1" descr="C:\Users\Михаил\Desktop\Наташа\ПОРТАЛ С ТЕПЛИЦЕЙ\Новая папка\east cap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6460107"/>
            <a:ext cx="1601141" cy="141449"/>
          </a:xfrm>
          <a:prstGeom prst="rect">
            <a:avLst/>
          </a:prstGeom>
          <a:noFill/>
        </p:spPr>
      </p:pic>
      <p:pic>
        <p:nvPicPr>
          <p:cNvPr id="9" name="Picture 2" descr="http://alydc.files.wordpress.com/2010/08/ikea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84" y="6323017"/>
            <a:ext cx="1154946" cy="43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28" y="6125839"/>
            <a:ext cx="1172868" cy="6685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26" y="5633848"/>
            <a:ext cx="2355545" cy="6703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74" y="5030159"/>
            <a:ext cx="2167211" cy="514713"/>
          </a:xfrm>
          <a:prstGeom prst="rect">
            <a:avLst/>
          </a:prstGeom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-91555" y="1855497"/>
            <a:ext cx="8595183" cy="171981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0000"/>
              </a:lnSpc>
              <a:buNone/>
            </a:pPr>
            <a:endParaRPr lang="en-US" cap="all" dirty="0" smtClean="0">
              <a:solidFill>
                <a:srgbClr val="660066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ru-RU" cap="all" dirty="0">
              <a:solidFill>
                <a:srgbClr val="660066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20000"/>
              </a:lnSpc>
              <a:buFont typeface="Wingdings 2"/>
              <a:buNone/>
            </a:pPr>
            <a:r>
              <a:rPr lang="ru-RU" cap="all" dirty="0" smtClean="0">
                <a:solidFill>
                  <a:srgbClr val="660066"/>
                </a:solidFill>
                <a:latin typeface="Arial"/>
                <a:cs typeface="Arial"/>
              </a:rPr>
              <a:t>                                </a:t>
            </a:r>
            <a:endParaRPr lang="en-US" cap="all" dirty="0" smtClean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3467" y="1934470"/>
            <a:ext cx="83529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Arial"/>
                <a:cs typeface="Arial"/>
              </a:rPr>
              <a:t>БЛАГОТВОРИТЕЛЬНЫЙ ФОНД РАУЛЬ</a:t>
            </a:r>
          </a:p>
          <a:p>
            <a:pPr algn="ctr"/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720000" algn="tl" rotWithShape="0">
                  <a:srgbClr val="000000">
                    <a:alpha val="9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Arial"/>
                <a:cs typeface="Arial"/>
              </a:rPr>
              <a:t>СОЦИАЛЬНАЯ АДАПТАЦИЯ И ТРУДОУСТРОЙСТВО ВЫПУСКНИКОВ ЦССВ И МОЛОДЫХ ЛЮДЕЙ С ИНВАЛИДНОСТЬЮ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720000" algn="tl" rotWithShape="0">
                  <a:srgbClr val="000000">
                    <a:alpha val="9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929"/>
            <a:ext cx="369183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9585" y="612412"/>
            <a:ext cx="7961402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Arial"/>
                <a:cs typeface="Arial"/>
              </a:rPr>
              <a:t>Подбор кандидатов под вакансию</a:t>
            </a:r>
            <a:endParaRPr lang="en-US" sz="36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720000" algn="tl" rotWithShape="0">
                  <a:srgbClr val="000000">
                    <a:alpha val="9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2" name="Picture 21" descr="logo серый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81328"/>
            <a:ext cx="1165225" cy="288033"/>
          </a:xfrm>
          <a:prstGeom prst="rect">
            <a:avLst/>
          </a:prstGeom>
        </p:spPr>
      </p:pic>
      <p:sp>
        <p:nvSpPr>
          <p:cNvPr id="25" name="Полилиния 23"/>
          <p:cNvSpPr/>
          <p:nvPr/>
        </p:nvSpPr>
        <p:spPr>
          <a:xfrm>
            <a:off x="3794414" y="2564903"/>
            <a:ext cx="1713690" cy="1224136"/>
          </a:xfrm>
          <a:custGeom>
            <a:avLst/>
            <a:gdLst>
              <a:gd name="connsiteX0" fmla="*/ 0 w 1785698"/>
              <a:gd name="connsiteY0" fmla="*/ 573068 h 1146135"/>
              <a:gd name="connsiteX1" fmla="*/ 892849 w 1785698"/>
              <a:gd name="connsiteY1" fmla="*/ 0 h 1146135"/>
              <a:gd name="connsiteX2" fmla="*/ 1785698 w 1785698"/>
              <a:gd name="connsiteY2" fmla="*/ 573068 h 1146135"/>
              <a:gd name="connsiteX3" fmla="*/ 892849 w 1785698"/>
              <a:gd name="connsiteY3" fmla="*/ 1146136 h 1146135"/>
              <a:gd name="connsiteX4" fmla="*/ 0 w 1785698"/>
              <a:gd name="connsiteY4" fmla="*/ 573068 h 114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698" h="1146135">
                <a:moveTo>
                  <a:pt x="0" y="573068"/>
                </a:moveTo>
                <a:cubicBezTo>
                  <a:pt x="0" y="256571"/>
                  <a:pt x="399742" y="0"/>
                  <a:pt x="892849" y="0"/>
                </a:cubicBezTo>
                <a:cubicBezTo>
                  <a:pt x="1385956" y="0"/>
                  <a:pt x="1785698" y="256571"/>
                  <a:pt x="1785698" y="573068"/>
                </a:cubicBezTo>
                <a:cubicBezTo>
                  <a:pt x="1785698" y="889565"/>
                  <a:pt x="1385956" y="1146136"/>
                  <a:pt x="892849" y="1146136"/>
                </a:cubicBezTo>
                <a:cubicBezTo>
                  <a:pt x="399742" y="1146136"/>
                  <a:pt x="0" y="889565"/>
                  <a:pt x="0" y="573068"/>
                </a:cubicBezTo>
                <a:close/>
              </a:path>
            </a:pathLst>
          </a:custGeom>
          <a:solidFill>
            <a:srgbClr val="FFFBEE"/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595959"/>
                </a:solidFill>
                <a:latin typeface="Arial"/>
                <a:cs typeface="Arial"/>
              </a:rPr>
              <a:t>Консультант «Работа-</a:t>
            </a:r>
            <a:r>
              <a:rPr lang="en-US" sz="1600" dirty="0" err="1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lang="ru-RU" sz="1600" dirty="0">
                <a:solidFill>
                  <a:srgbClr val="595959"/>
                </a:solidFill>
                <a:latin typeface="Arial"/>
                <a:cs typeface="Arial"/>
              </a:rPr>
              <a:t>»</a:t>
            </a:r>
          </a:p>
        </p:txBody>
      </p:sp>
      <p:sp>
        <p:nvSpPr>
          <p:cNvPr id="26" name="Полилиния 33"/>
          <p:cNvSpPr/>
          <p:nvPr/>
        </p:nvSpPr>
        <p:spPr>
          <a:xfrm>
            <a:off x="5767886" y="5445223"/>
            <a:ext cx="1584176" cy="936104"/>
          </a:xfrm>
          <a:custGeom>
            <a:avLst/>
            <a:gdLst>
              <a:gd name="connsiteX0" fmla="*/ 0 w 1772721"/>
              <a:gd name="connsiteY0" fmla="*/ 0 h 1461013"/>
              <a:gd name="connsiteX1" fmla="*/ 1772721 w 1772721"/>
              <a:gd name="connsiteY1" fmla="*/ 0 h 1461013"/>
              <a:gd name="connsiteX2" fmla="*/ 1772721 w 1772721"/>
              <a:gd name="connsiteY2" fmla="*/ 1461013 h 1461013"/>
              <a:gd name="connsiteX3" fmla="*/ 0 w 1772721"/>
              <a:gd name="connsiteY3" fmla="*/ 1461013 h 1461013"/>
              <a:gd name="connsiteX4" fmla="*/ 0 w 1772721"/>
              <a:gd name="connsiteY4" fmla="*/ 0 h 146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2721" h="1461013">
                <a:moveTo>
                  <a:pt x="0" y="0"/>
                </a:moveTo>
                <a:lnTo>
                  <a:pt x="1772721" y="0"/>
                </a:lnTo>
                <a:lnTo>
                  <a:pt x="1772721" y="1461013"/>
                </a:lnTo>
                <a:lnTo>
                  <a:pt x="0" y="1461013"/>
                </a:lnTo>
                <a:lnTo>
                  <a:pt x="0" y="0"/>
                </a:lnTo>
                <a:close/>
              </a:path>
            </a:pathLst>
          </a:custGeom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rgbClr val="595959"/>
                </a:solidFill>
                <a:latin typeface="Arial"/>
                <a:cs typeface="Arial"/>
              </a:rPr>
              <a:t>Наставник-сотрудник компании</a:t>
            </a:r>
            <a:endParaRPr lang="ru-RU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7" name="Полилиния 17"/>
          <p:cNvSpPr/>
          <p:nvPr/>
        </p:nvSpPr>
        <p:spPr>
          <a:xfrm>
            <a:off x="1818646" y="4260728"/>
            <a:ext cx="1772721" cy="896463"/>
          </a:xfrm>
          <a:custGeom>
            <a:avLst/>
            <a:gdLst>
              <a:gd name="connsiteX0" fmla="*/ 0 w 1819345"/>
              <a:gd name="connsiteY0" fmla="*/ 482340 h 964679"/>
              <a:gd name="connsiteX1" fmla="*/ 909673 w 1819345"/>
              <a:gd name="connsiteY1" fmla="*/ 0 h 964679"/>
              <a:gd name="connsiteX2" fmla="*/ 1819346 w 1819345"/>
              <a:gd name="connsiteY2" fmla="*/ 482340 h 964679"/>
              <a:gd name="connsiteX3" fmla="*/ 909673 w 1819345"/>
              <a:gd name="connsiteY3" fmla="*/ 964680 h 964679"/>
              <a:gd name="connsiteX4" fmla="*/ 0 w 1819345"/>
              <a:gd name="connsiteY4" fmla="*/ 482340 h 9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345" h="964679">
                <a:moveTo>
                  <a:pt x="0" y="482340"/>
                </a:moveTo>
                <a:cubicBezTo>
                  <a:pt x="0" y="215951"/>
                  <a:pt x="407274" y="0"/>
                  <a:pt x="909673" y="0"/>
                </a:cubicBezTo>
                <a:cubicBezTo>
                  <a:pt x="1412072" y="0"/>
                  <a:pt x="1819346" y="215951"/>
                  <a:pt x="1819346" y="482340"/>
                </a:cubicBezTo>
                <a:cubicBezTo>
                  <a:pt x="1819346" y="748729"/>
                  <a:pt x="1412072" y="964680"/>
                  <a:pt x="909673" y="964680"/>
                </a:cubicBezTo>
                <a:cubicBezTo>
                  <a:pt x="407274" y="964680"/>
                  <a:pt x="0" y="748729"/>
                  <a:pt x="0" y="48234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Кандидат</a:t>
            </a:r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#5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Полилиния 18"/>
          <p:cNvSpPr/>
          <p:nvPr/>
        </p:nvSpPr>
        <p:spPr>
          <a:xfrm>
            <a:off x="3663375" y="4260728"/>
            <a:ext cx="1772721" cy="896463"/>
          </a:xfrm>
          <a:custGeom>
            <a:avLst/>
            <a:gdLst>
              <a:gd name="connsiteX0" fmla="*/ 0 w 1819345"/>
              <a:gd name="connsiteY0" fmla="*/ 482340 h 964679"/>
              <a:gd name="connsiteX1" fmla="*/ 909673 w 1819345"/>
              <a:gd name="connsiteY1" fmla="*/ 0 h 964679"/>
              <a:gd name="connsiteX2" fmla="*/ 1819346 w 1819345"/>
              <a:gd name="connsiteY2" fmla="*/ 482340 h 964679"/>
              <a:gd name="connsiteX3" fmla="*/ 909673 w 1819345"/>
              <a:gd name="connsiteY3" fmla="*/ 964680 h 964679"/>
              <a:gd name="connsiteX4" fmla="*/ 0 w 1819345"/>
              <a:gd name="connsiteY4" fmla="*/ 482340 h 9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345" h="964679">
                <a:moveTo>
                  <a:pt x="0" y="482340"/>
                </a:moveTo>
                <a:cubicBezTo>
                  <a:pt x="0" y="215951"/>
                  <a:pt x="407274" y="0"/>
                  <a:pt x="909673" y="0"/>
                </a:cubicBezTo>
                <a:cubicBezTo>
                  <a:pt x="1412072" y="0"/>
                  <a:pt x="1819346" y="215951"/>
                  <a:pt x="1819346" y="482340"/>
                </a:cubicBezTo>
                <a:cubicBezTo>
                  <a:pt x="1819346" y="748729"/>
                  <a:pt x="1412072" y="964680"/>
                  <a:pt x="909673" y="964680"/>
                </a:cubicBezTo>
                <a:cubicBezTo>
                  <a:pt x="407274" y="964680"/>
                  <a:pt x="0" y="748729"/>
                  <a:pt x="0" y="48234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Кандидат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#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9" name="Полилиния 19"/>
          <p:cNvSpPr/>
          <p:nvPr/>
        </p:nvSpPr>
        <p:spPr>
          <a:xfrm>
            <a:off x="5535583" y="4260728"/>
            <a:ext cx="1772721" cy="896463"/>
          </a:xfrm>
          <a:custGeom>
            <a:avLst/>
            <a:gdLst>
              <a:gd name="connsiteX0" fmla="*/ 0 w 1819345"/>
              <a:gd name="connsiteY0" fmla="*/ 482340 h 964679"/>
              <a:gd name="connsiteX1" fmla="*/ 909673 w 1819345"/>
              <a:gd name="connsiteY1" fmla="*/ 0 h 964679"/>
              <a:gd name="connsiteX2" fmla="*/ 1819346 w 1819345"/>
              <a:gd name="connsiteY2" fmla="*/ 482340 h 964679"/>
              <a:gd name="connsiteX3" fmla="*/ 909673 w 1819345"/>
              <a:gd name="connsiteY3" fmla="*/ 964680 h 964679"/>
              <a:gd name="connsiteX4" fmla="*/ 0 w 1819345"/>
              <a:gd name="connsiteY4" fmla="*/ 482340 h 9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345" h="964679">
                <a:moveTo>
                  <a:pt x="0" y="482340"/>
                </a:moveTo>
                <a:cubicBezTo>
                  <a:pt x="0" y="215951"/>
                  <a:pt x="407274" y="0"/>
                  <a:pt x="909673" y="0"/>
                </a:cubicBezTo>
                <a:cubicBezTo>
                  <a:pt x="1412072" y="0"/>
                  <a:pt x="1819346" y="215951"/>
                  <a:pt x="1819346" y="482340"/>
                </a:cubicBezTo>
                <a:cubicBezTo>
                  <a:pt x="1819346" y="748729"/>
                  <a:pt x="1412072" y="964680"/>
                  <a:pt x="909673" y="964680"/>
                </a:cubicBezTo>
                <a:cubicBezTo>
                  <a:pt x="407274" y="964680"/>
                  <a:pt x="0" y="748729"/>
                  <a:pt x="0" y="48234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Кандидат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#2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" name="Полилиния 20"/>
          <p:cNvSpPr/>
          <p:nvPr/>
        </p:nvSpPr>
        <p:spPr>
          <a:xfrm>
            <a:off x="7380312" y="4260728"/>
            <a:ext cx="1772721" cy="896463"/>
          </a:xfrm>
          <a:custGeom>
            <a:avLst/>
            <a:gdLst>
              <a:gd name="connsiteX0" fmla="*/ 0 w 1819345"/>
              <a:gd name="connsiteY0" fmla="*/ 482340 h 964679"/>
              <a:gd name="connsiteX1" fmla="*/ 909673 w 1819345"/>
              <a:gd name="connsiteY1" fmla="*/ 0 h 964679"/>
              <a:gd name="connsiteX2" fmla="*/ 1819346 w 1819345"/>
              <a:gd name="connsiteY2" fmla="*/ 482340 h 964679"/>
              <a:gd name="connsiteX3" fmla="*/ 909673 w 1819345"/>
              <a:gd name="connsiteY3" fmla="*/ 964680 h 964679"/>
              <a:gd name="connsiteX4" fmla="*/ 0 w 1819345"/>
              <a:gd name="connsiteY4" fmla="*/ 482340 h 9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345" h="964679">
                <a:moveTo>
                  <a:pt x="0" y="482340"/>
                </a:moveTo>
                <a:cubicBezTo>
                  <a:pt x="0" y="215951"/>
                  <a:pt x="407274" y="0"/>
                  <a:pt x="909673" y="0"/>
                </a:cubicBezTo>
                <a:cubicBezTo>
                  <a:pt x="1412072" y="0"/>
                  <a:pt x="1819346" y="215951"/>
                  <a:pt x="1819346" y="482340"/>
                </a:cubicBezTo>
                <a:cubicBezTo>
                  <a:pt x="1819346" y="748729"/>
                  <a:pt x="1412072" y="964680"/>
                  <a:pt x="909673" y="964680"/>
                </a:cubicBezTo>
                <a:cubicBezTo>
                  <a:pt x="407274" y="964680"/>
                  <a:pt x="0" y="748729"/>
                  <a:pt x="0" y="48234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Кандидат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#3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Полилиния 21"/>
          <p:cNvSpPr/>
          <p:nvPr/>
        </p:nvSpPr>
        <p:spPr>
          <a:xfrm>
            <a:off x="3094596" y="5445223"/>
            <a:ext cx="2269492" cy="926584"/>
          </a:xfrm>
          <a:custGeom>
            <a:avLst/>
            <a:gdLst>
              <a:gd name="connsiteX0" fmla="*/ 0 w 1772721"/>
              <a:gd name="connsiteY0" fmla="*/ 0 h 1461013"/>
              <a:gd name="connsiteX1" fmla="*/ 1772721 w 1772721"/>
              <a:gd name="connsiteY1" fmla="*/ 0 h 1461013"/>
              <a:gd name="connsiteX2" fmla="*/ 1772721 w 1772721"/>
              <a:gd name="connsiteY2" fmla="*/ 1461013 h 1461013"/>
              <a:gd name="connsiteX3" fmla="*/ 0 w 1772721"/>
              <a:gd name="connsiteY3" fmla="*/ 1461013 h 1461013"/>
              <a:gd name="connsiteX4" fmla="*/ 0 w 1772721"/>
              <a:gd name="connsiteY4" fmla="*/ 0 h 146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2721" h="1461013">
                <a:moveTo>
                  <a:pt x="0" y="0"/>
                </a:moveTo>
                <a:lnTo>
                  <a:pt x="1772721" y="0"/>
                </a:lnTo>
                <a:lnTo>
                  <a:pt x="1772721" y="1461013"/>
                </a:lnTo>
                <a:lnTo>
                  <a:pt x="0" y="1461013"/>
                </a:lnTo>
                <a:lnTo>
                  <a:pt x="0" y="0"/>
                </a:lnTo>
                <a:close/>
              </a:path>
            </a:pathLst>
          </a:custGeom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rgbClr val="595959"/>
                </a:solidFill>
                <a:latin typeface="Arial"/>
                <a:cs typeface="Arial"/>
              </a:rPr>
              <a:t>Финальное собеседование и выход </a:t>
            </a:r>
            <a:r>
              <a:rPr lang="ru-RU" sz="1600" dirty="0">
                <a:solidFill>
                  <a:srgbClr val="595959"/>
                </a:solidFill>
                <a:latin typeface="Arial"/>
                <a:cs typeface="Arial"/>
              </a:rPr>
              <a:t>на </a:t>
            </a:r>
            <a:r>
              <a:rPr lang="ru-RU" sz="1600" dirty="0" smtClean="0">
                <a:solidFill>
                  <a:srgbClr val="595959"/>
                </a:solidFill>
                <a:latin typeface="Arial"/>
                <a:cs typeface="Arial"/>
              </a:rPr>
              <a:t>работу в компанию</a:t>
            </a:r>
            <a:endParaRPr lang="ru-RU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32" name="Полилиния 24"/>
          <p:cNvSpPr/>
          <p:nvPr/>
        </p:nvSpPr>
        <p:spPr>
          <a:xfrm>
            <a:off x="29022" y="1412777"/>
            <a:ext cx="1944215" cy="792087"/>
          </a:xfrm>
          <a:custGeom>
            <a:avLst/>
            <a:gdLst>
              <a:gd name="connsiteX0" fmla="*/ 0 w 1819345"/>
              <a:gd name="connsiteY0" fmla="*/ 482340 h 964679"/>
              <a:gd name="connsiteX1" fmla="*/ 909673 w 1819345"/>
              <a:gd name="connsiteY1" fmla="*/ 0 h 964679"/>
              <a:gd name="connsiteX2" fmla="*/ 1819346 w 1819345"/>
              <a:gd name="connsiteY2" fmla="*/ 482340 h 964679"/>
              <a:gd name="connsiteX3" fmla="*/ 909673 w 1819345"/>
              <a:gd name="connsiteY3" fmla="*/ 964680 h 964679"/>
              <a:gd name="connsiteX4" fmla="*/ 0 w 1819345"/>
              <a:gd name="connsiteY4" fmla="*/ 482340 h 9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345" h="964679">
                <a:moveTo>
                  <a:pt x="0" y="482340"/>
                </a:moveTo>
                <a:cubicBezTo>
                  <a:pt x="0" y="215951"/>
                  <a:pt x="407274" y="0"/>
                  <a:pt x="909673" y="0"/>
                </a:cubicBezTo>
                <a:cubicBezTo>
                  <a:pt x="1412072" y="0"/>
                  <a:pt x="1819346" y="215951"/>
                  <a:pt x="1819346" y="482340"/>
                </a:cubicBezTo>
                <a:cubicBezTo>
                  <a:pt x="1819346" y="748729"/>
                  <a:pt x="1412072" y="964680"/>
                  <a:pt x="909673" y="964680"/>
                </a:cubicBezTo>
                <a:cubicBezTo>
                  <a:pt x="407274" y="964680"/>
                  <a:pt x="0" y="748729"/>
                  <a:pt x="0" y="48234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Детский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дом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3" name="Полилиния 29"/>
          <p:cNvSpPr/>
          <p:nvPr/>
        </p:nvSpPr>
        <p:spPr>
          <a:xfrm>
            <a:off x="2382342" y="1314230"/>
            <a:ext cx="1872207" cy="576063"/>
          </a:xfrm>
          <a:custGeom>
            <a:avLst/>
            <a:gdLst>
              <a:gd name="connsiteX0" fmla="*/ 0 w 1819345"/>
              <a:gd name="connsiteY0" fmla="*/ 482340 h 964679"/>
              <a:gd name="connsiteX1" fmla="*/ 909673 w 1819345"/>
              <a:gd name="connsiteY1" fmla="*/ 0 h 964679"/>
              <a:gd name="connsiteX2" fmla="*/ 1819346 w 1819345"/>
              <a:gd name="connsiteY2" fmla="*/ 482340 h 964679"/>
              <a:gd name="connsiteX3" fmla="*/ 909673 w 1819345"/>
              <a:gd name="connsiteY3" fmla="*/ 964680 h 964679"/>
              <a:gd name="connsiteX4" fmla="*/ 0 w 1819345"/>
              <a:gd name="connsiteY4" fmla="*/ 482340 h 9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345" h="964679">
                <a:moveTo>
                  <a:pt x="0" y="482340"/>
                </a:moveTo>
                <a:cubicBezTo>
                  <a:pt x="0" y="215951"/>
                  <a:pt x="407274" y="0"/>
                  <a:pt x="909673" y="0"/>
                </a:cubicBezTo>
                <a:cubicBezTo>
                  <a:pt x="1412072" y="0"/>
                  <a:pt x="1819346" y="215951"/>
                  <a:pt x="1819346" y="482340"/>
                </a:cubicBezTo>
                <a:cubicBezTo>
                  <a:pt x="1819346" y="748729"/>
                  <a:pt x="1412072" y="964680"/>
                  <a:pt x="909673" y="964680"/>
                </a:cubicBezTo>
                <a:cubicBezTo>
                  <a:pt x="407274" y="964680"/>
                  <a:pt x="0" y="748729"/>
                  <a:pt x="0" y="48234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НКО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4" name="Полилиния 31"/>
          <p:cNvSpPr/>
          <p:nvPr/>
        </p:nvSpPr>
        <p:spPr>
          <a:xfrm>
            <a:off x="4788058" y="1288652"/>
            <a:ext cx="1988745" cy="576063"/>
          </a:xfrm>
          <a:custGeom>
            <a:avLst/>
            <a:gdLst>
              <a:gd name="connsiteX0" fmla="*/ 0 w 1819345"/>
              <a:gd name="connsiteY0" fmla="*/ 482340 h 964679"/>
              <a:gd name="connsiteX1" fmla="*/ 909673 w 1819345"/>
              <a:gd name="connsiteY1" fmla="*/ 0 h 964679"/>
              <a:gd name="connsiteX2" fmla="*/ 1819346 w 1819345"/>
              <a:gd name="connsiteY2" fmla="*/ 482340 h 964679"/>
              <a:gd name="connsiteX3" fmla="*/ 909673 w 1819345"/>
              <a:gd name="connsiteY3" fmla="*/ 964680 h 964679"/>
              <a:gd name="connsiteX4" fmla="*/ 0 w 1819345"/>
              <a:gd name="connsiteY4" fmla="*/ 482340 h 9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345" h="964679">
                <a:moveTo>
                  <a:pt x="0" y="482340"/>
                </a:moveTo>
                <a:cubicBezTo>
                  <a:pt x="0" y="215951"/>
                  <a:pt x="407274" y="0"/>
                  <a:pt x="909673" y="0"/>
                </a:cubicBezTo>
                <a:cubicBezTo>
                  <a:pt x="1412072" y="0"/>
                  <a:pt x="1819346" y="215951"/>
                  <a:pt x="1819346" y="482340"/>
                </a:cubicBezTo>
                <a:cubicBezTo>
                  <a:pt x="1819346" y="748729"/>
                  <a:pt x="1412072" y="964680"/>
                  <a:pt x="909673" y="964680"/>
                </a:cubicBezTo>
                <a:cubicBezTo>
                  <a:pt x="407274" y="964680"/>
                  <a:pt x="0" y="748729"/>
                  <a:pt x="0" y="48234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Агентство занятости</a:t>
            </a:r>
          </a:p>
        </p:txBody>
      </p:sp>
      <p:sp>
        <p:nvSpPr>
          <p:cNvPr id="55" name="Полилиния 37"/>
          <p:cNvSpPr/>
          <p:nvPr/>
        </p:nvSpPr>
        <p:spPr>
          <a:xfrm>
            <a:off x="6875812" y="1372770"/>
            <a:ext cx="2160685" cy="872099"/>
          </a:xfrm>
          <a:custGeom>
            <a:avLst/>
            <a:gdLst>
              <a:gd name="connsiteX0" fmla="*/ 0 w 1819345"/>
              <a:gd name="connsiteY0" fmla="*/ 482340 h 964679"/>
              <a:gd name="connsiteX1" fmla="*/ 909673 w 1819345"/>
              <a:gd name="connsiteY1" fmla="*/ 0 h 964679"/>
              <a:gd name="connsiteX2" fmla="*/ 1819346 w 1819345"/>
              <a:gd name="connsiteY2" fmla="*/ 482340 h 964679"/>
              <a:gd name="connsiteX3" fmla="*/ 909673 w 1819345"/>
              <a:gd name="connsiteY3" fmla="*/ 964680 h 964679"/>
              <a:gd name="connsiteX4" fmla="*/ 0 w 1819345"/>
              <a:gd name="connsiteY4" fmla="*/ 482340 h 9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345" h="964679">
                <a:moveTo>
                  <a:pt x="0" y="482340"/>
                </a:moveTo>
                <a:cubicBezTo>
                  <a:pt x="0" y="215951"/>
                  <a:pt x="407274" y="0"/>
                  <a:pt x="909673" y="0"/>
                </a:cubicBezTo>
                <a:cubicBezTo>
                  <a:pt x="1412072" y="0"/>
                  <a:pt x="1819346" y="215951"/>
                  <a:pt x="1819346" y="482340"/>
                </a:cubicBezTo>
                <a:cubicBezTo>
                  <a:pt x="1819346" y="748729"/>
                  <a:pt x="1412072" y="964680"/>
                  <a:pt x="909673" y="964680"/>
                </a:cubicBezTo>
                <a:cubicBezTo>
                  <a:pt x="407274" y="964680"/>
                  <a:pt x="0" y="748729"/>
                  <a:pt x="0" y="48234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Индустриальный лицей</a:t>
            </a:r>
          </a:p>
        </p:txBody>
      </p:sp>
      <p:sp>
        <p:nvSpPr>
          <p:cNvPr id="56" name="Полилиния 39"/>
          <p:cNvSpPr/>
          <p:nvPr/>
        </p:nvSpPr>
        <p:spPr>
          <a:xfrm>
            <a:off x="1655496" y="2044327"/>
            <a:ext cx="1935872" cy="880617"/>
          </a:xfrm>
          <a:custGeom>
            <a:avLst/>
            <a:gdLst>
              <a:gd name="connsiteX0" fmla="*/ 0 w 1819345"/>
              <a:gd name="connsiteY0" fmla="*/ 482340 h 964679"/>
              <a:gd name="connsiteX1" fmla="*/ 909673 w 1819345"/>
              <a:gd name="connsiteY1" fmla="*/ 0 h 964679"/>
              <a:gd name="connsiteX2" fmla="*/ 1819346 w 1819345"/>
              <a:gd name="connsiteY2" fmla="*/ 482340 h 964679"/>
              <a:gd name="connsiteX3" fmla="*/ 909673 w 1819345"/>
              <a:gd name="connsiteY3" fmla="*/ 964680 h 964679"/>
              <a:gd name="connsiteX4" fmla="*/ 0 w 1819345"/>
              <a:gd name="connsiteY4" fmla="*/ 482340 h 9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345" h="964679">
                <a:moveTo>
                  <a:pt x="0" y="482340"/>
                </a:moveTo>
                <a:cubicBezTo>
                  <a:pt x="0" y="215951"/>
                  <a:pt x="407274" y="0"/>
                  <a:pt x="909673" y="0"/>
                </a:cubicBezTo>
                <a:cubicBezTo>
                  <a:pt x="1412072" y="0"/>
                  <a:pt x="1819346" y="215951"/>
                  <a:pt x="1819346" y="482340"/>
                </a:cubicBezTo>
                <a:cubicBezTo>
                  <a:pt x="1819346" y="748729"/>
                  <a:pt x="1412072" y="964680"/>
                  <a:pt x="909673" y="964680"/>
                </a:cubicBezTo>
                <a:cubicBezTo>
                  <a:pt x="407274" y="964680"/>
                  <a:pt x="0" y="748729"/>
                  <a:pt x="0" y="48234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Центр помощи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семье и детям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7" name="Полилиния 41"/>
          <p:cNvSpPr/>
          <p:nvPr/>
        </p:nvSpPr>
        <p:spPr>
          <a:xfrm>
            <a:off x="5508105" y="2060846"/>
            <a:ext cx="1872207" cy="799507"/>
          </a:xfrm>
          <a:custGeom>
            <a:avLst/>
            <a:gdLst>
              <a:gd name="connsiteX0" fmla="*/ 0 w 1819345"/>
              <a:gd name="connsiteY0" fmla="*/ 482340 h 964679"/>
              <a:gd name="connsiteX1" fmla="*/ 909673 w 1819345"/>
              <a:gd name="connsiteY1" fmla="*/ 0 h 964679"/>
              <a:gd name="connsiteX2" fmla="*/ 1819346 w 1819345"/>
              <a:gd name="connsiteY2" fmla="*/ 482340 h 964679"/>
              <a:gd name="connsiteX3" fmla="*/ 909673 w 1819345"/>
              <a:gd name="connsiteY3" fmla="*/ 964680 h 964679"/>
              <a:gd name="connsiteX4" fmla="*/ 0 w 1819345"/>
              <a:gd name="connsiteY4" fmla="*/ 482340 h 9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345" h="964679">
                <a:moveTo>
                  <a:pt x="0" y="482340"/>
                </a:moveTo>
                <a:cubicBezTo>
                  <a:pt x="0" y="215951"/>
                  <a:pt x="407274" y="0"/>
                  <a:pt x="909673" y="0"/>
                </a:cubicBezTo>
                <a:cubicBezTo>
                  <a:pt x="1412072" y="0"/>
                  <a:pt x="1819346" y="215951"/>
                  <a:pt x="1819346" y="482340"/>
                </a:cubicBezTo>
                <a:cubicBezTo>
                  <a:pt x="1819346" y="748729"/>
                  <a:pt x="1412072" y="964680"/>
                  <a:pt x="909673" y="964680"/>
                </a:cubicBezTo>
                <a:cubicBezTo>
                  <a:pt x="407274" y="964680"/>
                  <a:pt x="0" y="748729"/>
                  <a:pt x="0" y="48234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Учебные заведения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8" name="Стрелка вниз 2"/>
          <p:cNvSpPr/>
          <p:nvPr/>
        </p:nvSpPr>
        <p:spPr>
          <a:xfrm>
            <a:off x="4472513" y="2060847"/>
            <a:ext cx="352789" cy="433535"/>
          </a:xfrm>
          <a:prstGeom prst="downArrow">
            <a:avLst/>
          </a:prstGeom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9" name="Полилиния 44"/>
          <p:cNvSpPr/>
          <p:nvPr/>
        </p:nvSpPr>
        <p:spPr>
          <a:xfrm>
            <a:off x="35496" y="4221087"/>
            <a:ext cx="1620000" cy="896463"/>
          </a:xfrm>
          <a:custGeom>
            <a:avLst/>
            <a:gdLst>
              <a:gd name="connsiteX0" fmla="*/ 0 w 1819345"/>
              <a:gd name="connsiteY0" fmla="*/ 482340 h 964679"/>
              <a:gd name="connsiteX1" fmla="*/ 909673 w 1819345"/>
              <a:gd name="connsiteY1" fmla="*/ 0 h 964679"/>
              <a:gd name="connsiteX2" fmla="*/ 1819346 w 1819345"/>
              <a:gd name="connsiteY2" fmla="*/ 482340 h 964679"/>
              <a:gd name="connsiteX3" fmla="*/ 909673 w 1819345"/>
              <a:gd name="connsiteY3" fmla="*/ 964680 h 964679"/>
              <a:gd name="connsiteX4" fmla="*/ 0 w 1819345"/>
              <a:gd name="connsiteY4" fmla="*/ 482340 h 9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345" h="964679">
                <a:moveTo>
                  <a:pt x="0" y="482340"/>
                </a:moveTo>
                <a:cubicBezTo>
                  <a:pt x="0" y="215951"/>
                  <a:pt x="407274" y="0"/>
                  <a:pt x="909673" y="0"/>
                </a:cubicBezTo>
                <a:cubicBezTo>
                  <a:pt x="1412072" y="0"/>
                  <a:pt x="1819346" y="215951"/>
                  <a:pt x="1819346" y="482340"/>
                </a:cubicBezTo>
                <a:cubicBezTo>
                  <a:pt x="1819346" y="748729"/>
                  <a:pt x="1412072" y="964680"/>
                  <a:pt x="909673" y="964680"/>
                </a:cubicBezTo>
                <a:cubicBezTo>
                  <a:pt x="407274" y="964680"/>
                  <a:pt x="0" y="748729"/>
                  <a:pt x="0" y="48234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Кандидат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#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0" name="Стрелка вниз 46"/>
          <p:cNvSpPr/>
          <p:nvPr/>
        </p:nvSpPr>
        <p:spPr>
          <a:xfrm>
            <a:off x="3995936" y="3787552"/>
            <a:ext cx="352789" cy="433535"/>
          </a:xfrm>
          <a:prstGeom prst="downArrow">
            <a:avLst/>
          </a:prstGeom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1" name="Стрелка вниз 47"/>
          <p:cNvSpPr/>
          <p:nvPr/>
        </p:nvSpPr>
        <p:spPr>
          <a:xfrm>
            <a:off x="5299331" y="5013175"/>
            <a:ext cx="352789" cy="433535"/>
          </a:xfrm>
          <a:prstGeom prst="downArrow">
            <a:avLst/>
          </a:prstGeom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2" name="Полилиния 48"/>
          <p:cNvSpPr/>
          <p:nvPr/>
        </p:nvSpPr>
        <p:spPr>
          <a:xfrm>
            <a:off x="1187624" y="5373215"/>
            <a:ext cx="1698199" cy="1075360"/>
          </a:xfrm>
          <a:custGeom>
            <a:avLst/>
            <a:gdLst>
              <a:gd name="connsiteX0" fmla="*/ 0 w 1785698"/>
              <a:gd name="connsiteY0" fmla="*/ 573068 h 1146135"/>
              <a:gd name="connsiteX1" fmla="*/ 892849 w 1785698"/>
              <a:gd name="connsiteY1" fmla="*/ 0 h 1146135"/>
              <a:gd name="connsiteX2" fmla="*/ 1785698 w 1785698"/>
              <a:gd name="connsiteY2" fmla="*/ 573068 h 1146135"/>
              <a:gd name="connsiteX3" fmla="*/ 892849 w 1785698"/>
              <a:gd name="connsiteY3" fmla="*/ 1146136 h 1146135"/>
              <a:gd name="connsiteX4" fmla="*/ 0 w 1785698"/>
              <a:gd name="connsiteY4" fmla="*/ 573068 h 114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698" h="1146135">
                <a:moveTo>
                  <a:pt x="0" y="573068"/>
                </a:moveTo>
                <a:cubicBezTo>
                  <a:pt x="0" y="256571"/>
                  <a:pt x="399742" y="0"/>
                  <a:pt x="892849" y="0"/>
                </a:cubicBezTo>
                <a:cubicBezTo>
                  <a:pt x="1385956" y="0"/>
                  <a:pt x="1785698" y="256571"/>
                  <a:pt x="1785698" y="573068"/>
                </a:cubicBezTo>
                <a:cubicBezTo>
                  <a:pt x="1785698" y="889565"/>
                  <a:pt x="1385956" y="1146136"/>
                  <a:pt x="892849" y="1146136"/>
                </a:cubicBezTo>
                <a:cubicBezTo>
                  <a:pt x="399742" y="1146136"/>
                  <a:pt x="0" y="889565"/>
                  <a:pt x="0" y="573068"/>
                </a:cubicBezTo>
                <a:close/>
              </a:path>
            </a:pathLst>
          </a:custGeom>
          <a:solidFill>
            <a:srgbClr val="FFFBEE"/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595959"/>
                </a:solidFill>
                <a:latin typeface="Arial"/>
                <a:cs typeface="Arial"/>
              </a:rPr>
              <a:t>Консультант «Работа-</a:t>
            </a:r>
            <a:r>
              <a:rPr lang="en-US" sz="1600" dirty="0" err="1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lang="ru-RU" sz="1600" dirty="0">
                <a:solidFill>
                  <a:srgbClr val="595959"/>
                </a:solidFill>
                <a:latin typeface="Arial"/>
                <a:cs typeface="Arial"/>
              </a:rPr>
              <a:t>»</a:t>
            </a:r>
          </a:p>
        </p:txBody>
      </p:sp>
      <p:sp>
        <p:nvSpPr>
          <p:cNvPr id="63" name="Скругленный прямоугольник 49"/>
          <p:cNvSpPr/>
          <p:nvPr/>
        </p:nvSpPr>
        <p:spPr>
          <a:xfrm>
            <a:off x="107504" y="2996950"/>
            <a:ext cx="3614901" cy="936105"/>
          </a:xfrm>
          <a:prstGeom prst="roundRect">
            <a:avLst/>
          </a:prstGeom>
          <a:solidFill>
            <a:srgbClr val="FFFBEE"/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rgbClr val="595959"/>
                </a:solidFill>
                <a:latin typeface="Arial"/>
                <a:cs typeface="Arial"/>
              </a:rPr>
              <a:t>Консультант проводит </a:t>
            </a:r>
            <a:r>
              <a:rPr lang="ru-RU" sz="1600" dirty="0" err="1" smtClean="0">
                <a:solidFill>
                  <a:srgbClr val="595959"/>
                </a:solidFill>
                <a:latin typeface="Arial"/>
                <a:cs typeface="Arial"/>
              </a:rPr>
              <a:t>прединтервью</a:t>
            </a:r>
            <a:r>
              <a:rPr lang="ru-RU" sz="16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rgbClr val="595959"/>
                </a:solidFill>
                <a:latin typeface="Arial"/>
                <a:cs typeface="Arial"/>
              </a:rPr>
              <a:t>с</a:t>
            </a:r>
            <a:r>
              <a:rPr lang="ru-RU" sz="1600" dirty="0" smtClean="0">
                <a:solidFill>
                  <a:srgbClr val="595959"/>
                </a:solidFill>
                <a:latin typeface="Arial"/>
                <a:cs typeface="Arial"/>
              </a:rPr>
              <a:t> учетом задач и </a:t>
            </a:r>
            <a:r>
              <a:rPr lang="ru-RU" sz="1600" u="sng" dirty="0" smtClean="0">
                <a:solidFill>
                  <a:srgbClr val="595959"/>
                </a:solidFill>
                <a:latin typeface="Arial"/>
                <a:cs typeface="Arial"/>
              </a:rPr>
              <a:t>приоритетов компании</a:t>
            </a:r>
            <a:endParaRPr lang="en-US" sz="1600" u="sng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4" name="Скругленный прямоугольник 50"/>
          <p:cNvSpPr/>
          <p:nvPr/>
        </p:nvSpPr>
        <p:spPr>
          <a:xfrm>
            <a:off x="5580113" y="2965750"/>
            <a:ext cx="3456384" cy="967306"/>
          </a:xfrm>
          <a:prstGeom prst="roundRect">
            <a:avLst/>
          </a:prstGeom>
          <a:solidFill>
            <a:srgbClr val="FFFBEE"/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595959"/>
                </a:solidFill>
                <a:latin typeface="Arial"/>
                <a:cs typeface="Arial"/>
              </a:rPr>
              <a:t>Консультант делает предварительную оценку по </a:t>
            </a:r>
            <a:r>
              <a:rPr lang="ru-RU" sz="1600" dirty="0" smtClean="0">
                <a:solidFill>
                  <a:srgbClr val="595959"/>
                </a:solidFill>
                <a:latin typeface="Arial"/>
                <a:cs typeface="Arial"/>
              </a:rPr>
              <a:t>мотивации и </a:t>
            </a:r>
            <a:r>
              <a:rPr lang="ru-RU" sz="1600" dirty="0">
                <a:solidFill>
                  <a:srgbClr val="595959"/>
                </a:solidFill>
                <a:latin typeface="Arial"/>
                <a:cs typeface="Arial"/>
              </a:rPr>
              <a:t>способностям </a:t>
            </a:r>
            <a:r>
              <a:rPr lang="ru-RU" sz="1600" dirty="0" smtClean="0">
                <a:solidFill>
                  <a:srgbClr val="595959"/>
                </a:solidFill>
                <a:latin typeface="Arial"/>
                <a:cs typeface="Arial"/>
              </a:rPr>
              <a:t>кандидата</a:t>
            </a:r>
            <a:endParaRPr lang="en-US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431270" y="2661701"/>
            <a:ext cx="2148842" cy="1703403"/>
          </a:xfrm>
          <a:prstGeom prst="roundRect">
            <a:avLst>
              <a:gd name="adj" fmla="val 5000"/>
            </a:avLst>
          </a:prstGeom>
          <a:solidFill>
            <a:schemeClr val="bg2">
              <a:lumMod val="90000"/>
            </a:schemeClr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595959"/>
                </a:solidFill>
                <a:latin typeface="Arial"/>
                <a:cs typeface="Arial"/>
              </a:rPr>
              <a:t>Кандидат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20272" y="2187697"/>
            <a:ext cx="1952000" cy="2465439"/>
          </a:xfrm>
          <a:prstGeom prst="roundRect">
            <a:avLst>
              <a:gd name="adj" fmla="val 5000"/>
            </a:avLst>
          </a:prstGeom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rgbClr val="595959"/>
                </a:solidFill>
                <a:latin typeface="Arial"/>
                <a:cs typeface="Arial"/>
              </a:rPr>
              <a:t>Наставник</a:t>
            </a:r>
            <a:r>
              <a:rPr lang="en-US" sz="1600" dirty="0" smtClean="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lang="ru-RU" sz="1600" dirty="0" smtClean="0">
                <a:solidFill>
                  <a:srgbClr val="595959"/>
                </a:solidFill>
                <a:latin typeface="Arial"/>
                <a:cs typeface="Arial"/>
              </a:rPr>
              <a:t>сотрудник Компании</a:t>
            </a:r>
            <a:endParaRPr lang="en-US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4971256"/>
            <a:ext cx="2115339" cy="1338064"/>
          </a:xfrm>
          <a:prstGeom prst="roundRect">
            <a:avLst>
              <a:gd name="adj" fmla="val 5000"/>
            </a:avLst>
          </a:prstGeom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rgbClr val="595959"/>
                </a:solidFill>
                <a:latin typeface="Arial"/>
                <a:cs typeface="Arial"/>
              </a:rPr>
              <a:t>Значимые взрослые (400+ соц</a:t>
            </a:r>
            <a:r>
              <a:rPr lang="ru-RU" sz="1600" dirty="0">
                <a:solidFill>
                  <a:srgbClr val="595959"/>
                </a:solidFill>
                <a:latin typeface="Arial"/>
                <a:cs typeface="Arial"/>
              </a:rPr>
              <a:t>. р</a:t>
            </a:r>
            <a:r>
              <a:rPr lang="ru-RU" sz="1600" dirty="0" smtClean="0">
                <a:solidFill>
                  <a:srgbClr val="595959"/>
                </a:solidFill>
                <a:latin typeface="Arial"/>
                <a:cs typeface="Arial"/>
              </a:rPr>
              <a:t>аботников, родители)</a:t>
            </a:r>
            <a:endParaRPr lang="ru-RU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6" name="AutoShape 34"/>
          <p:cNvSpPr>
            <a:spLocks noChangeArrowheads="1"/>
          </p:cNvSpPr>
          <p:nvPr/>
        </p:nvSpPr>
        <p:spPr bwMode="auto">
          <a:xfrm rot="16200000">
            <a:off x="2571864" y="2460787"/>
            <a:ext cx="481012" cy="1233264"/>
          </a:xfrm>
          <a:prstGeom prst="downArrow">
            <a:avLst>
              <a:gd name="adj1" fmla="val 50000"/>
              <a:gd name="adj2" fmla="val 50248"/>
            </a:avLst>
          </a:prstGeom>
          <a:solidFill>
            <a:srgbClr val="FFFBEE"/>
          </a:solidFill>
          <a:ln w="38100" cmpd="sng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/>
                <a:cs typeface="Arial"/>
              </a:rPr>
              <a:t>контроль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/>
              <a:cs typeface="Arial"/>
            </a:endParaRPr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auto">
          <a:xfrm rot="5400000">
            <a:off x="6023606" y="2337434"/>
            <a:ext cx="481012" cy="1368000"/>
          </a:xfrm>
          <a:prstGeom prst="downArrow">
            <a:avLst>
              <a:gd name="adj1" fmla="val 50001"/>
              <a:gd name="adj2" fmla="val 50248"/>
            </a:avLst>
          </a:prstGeom>
          <a:noFill/>
          <a:ln w="38100" cmpd="sng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dirty="0">
                <a:solidFill>
                  <a:srgbClr val="595959"/>
                </a:solidFill>
                <a:latin typeface="Arial"/>
                <a:cs typeface="Arial"/>
              </a:rPr>
              <a:t>контроль</a:t>
            </a:r>
          </a:p>
        </p:txBody>
      </p:sp>
      <p:sp>
        <p:nvSpPr>
          <p:cNvPr id="20" name="Скругленный прямоугольник 4"/>
          <p:cNvSpPr/>
          <p:nvPr/>
        </p:nvSpPr>
        <p:spPr>
          <a:xfrm rot="16200000">
            <a:off x="3595566" y="4268460"/>
            <a:ext cx="851832" cy="2747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75438" rIns="97790" bIns="0" numCol="1" spcCol="1270" anchor="t" anchorCtr="0">
            <a:noAutofit/>
          </a:bodyPr>
          <a:lstStyle/>
          <a:p>
            <a:pPr lvl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2861" y="2187697"/>
            <a:ext cx="1728859" cy="2491647"/>
          </a:xfrm>
          <a:prstGeom prst="roundRect">
            <a:avLst>
              <a:gd name="adj" fmla="val 5000"/>
            </a:avLst>
          </a:prstGeom>
          <a:solidFill>
            <a:srgbClr val="FFFBEE"/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97540" tIns="180295" rIns="197540" bIns="1802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595959"/>
                </a:solidFill>
                <a:latin typeface="Arial"/>
                <a:cs typeface="Arial"/>
              </a:rPr>
              <a:t>Консультант</a:t>
            </a:r>
          </a:p>
        </p:txBody>
      </p:sp>
      <p:sp>
        <p:nvSpPr>
          <p:cNvPr id="40" name="AutoShape 34"/>
          <p:cNvSpPr>
            <a:spLocks noChangeArrowheads="1"/>
          </p:cNvSpPr>
          <p:nvPr/>
        </p:nvSpPr>
        <p:spPr bwMode="auto">
          <a:xfrm rot="16200000">
            <a:off x="4146734" y="2486115"/>
            <a:ext cx="481012" cy="4238992"/>
          </a:xfrm>
          <a:prstGeom prst="downArrow">
            <a:avLst>
              <a:gd name="adj1" fmla="val 50000"/>
              <a:gd name="adj2" fmla="val 50248"/>
            </a:avLst>
          </a:prstGeom>
          <a:solidFill>
            <a:srgbClr val="FFFBEE"/>
          </a:solidFill>
          <a:ln w="38100" cmpd="sng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dirty="0">
                <a:solidFill>
                  <a:srgbClr val="595959"/>
                </a:solidFill>
                <a:latin typeface="Arial"/>
                <a:cs typeface="Arial"/>
              </a:rPr>
              <a:t>Обратная связь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58000" y="1772816"/>
            <a:ext cx="1826273" cy="3749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rgbClr val="595959"/>
                </a:solidFill>
                <a:latin typeface="Arial"/>
                <a:cs typeface="Arial"/>
              </a:rPr>
              <a:t>Компания</a:t>
            </a:r>
            <a:endParaRPr lang="ru-RU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5" name="AutoShape 34"/>
          <p:cNvSpPr>
            <a:spLocks noChangeArrowheads="1"/>
          </p:cNvSpPr>
          <p:nvPr/>
        </p:nvSpPr>
        <p:spPr bwMode="auto">
          <a:xfrm rot="5400000">
            <a:off x="2495290" y="2871503"/>
            <a:ext cx="481012" cy="1224136"/>
          </a:xfrm>
          <a:prstGeom prst="downArrow">
            <a:avLst>
              <a:gd name="adj1" fmla="val 50000"/>
              <a:gd name="adj2" fmla="val 50248"/>
            </a:avLst>
          </a:prstGeom>
          <a:noFill/>
          <a:ln w="38100" cmpd="sng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dirty="0">
                <a:solidFill>
                  <a:srgbClr val="595959"/>
                </a:solidFill>
                <a:latin typeface="Arial"/>
                <a:cs typeface="Arial"/>
              </a:rPr>
              <a:t>отзыв</a:t>
            </a:r>
          </a:p>
        </p:txBody>
      </p:sp>
      <p:sp>
        <p:nvSpPr>
          <p:cNvPr id="29" name="Подзаголовок 28"/>
          <p:cNvSpPr>
            <a:spLocks noGrp="1"/>
          </p:cNvSpPr>
          <p:nvPr>
            <p:ph type="subTitle" idx="1"/>
          </p:nvPr>
        </p:nvSpPr>
        <p:spPr>
          <a:xfrm>
            <a:off x="2267744" y="5373216"/>
            <a:ext cx="6839744" cy="1203227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595959"/>
                </a:solidFill>
                <a:latin typeface="Arial"/>
                <a:cs typeface="Arial"/>
              </a:rPr>
              <a:t>Консультант «Работа-</a:t>
            </a:r>
            <a:r>
              <a:rPr lang="en-US" sz="1800" b="1" dirty="0" smtClean="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lang="ru-RU" sz="1800" b="1" dirty="0" smtClean="0">
                <a:solidFill>
                  <a:srgbClr val="595959"/>
                </a:solidFill>
                <a:latin typeface="Arial"/>
                <a:cs typeface="Arial"/>
              </a:rPr>
              <a:t>» </a:t>
            </a:r>
            <a:r>
              <a:rPr lang="ru-RU" sz="1800" b="1" dirty="0">
                <a:solidFill>
                  <a:srgbClr val="595959"/>
                </a:solidFill>
                <a:latin typeface="Arial"/>
                <a:cs typeface="Arial"/>
              </a:rPr>
              <a:t>курирует </a:t>
            </a:r>
            <a:r>
              <a:rPr lang="ru-RU" sz="1800" b="1" dirty="0" smtClean="0">
                <a:solidFill>
                  <a:srgbClr val="595959"/>
                </a:solidFill>
                <a:latin typeface="Arial"/>
                <a:cs typeface="Arial"/>
              </a:rPr>
              <a:t> кандидата в Компании</a:t>
            </a:r>
            <a:endParaRPr lang="ru-RU" sz="18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 rot="5400000">
            <a:off x="4119065" y="65512"/>
            <a:ext cx="481012" cy="4471685"/>
          </a:xfrm>
          <a:prstGeom prst="downArrow">
            <a:avLst>
              <a:gd name="adj1" fmla="val 50000"/>
              <a:gd name="adj2" fmla="val 50248"/>
            </a:avLst>
          </a:prstGeom>
          <a:noFill/>
          <a:ln w="38100" cmpd="sng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595959"/>
                </a:solidFill>
                <a:latin typeface="Arial"/>
                <a:cs typeface="Arial"/>
              </a:rPr>
              <a:t>Обратная связь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/>
              <a:cs typeface="Arial"/>
            </a:endParaRPr>
          </a:p>
        </p:txBody>
      </p:sp>
      <p:sp>
        <p:nvSpPr>
          <p:cNvPr id="27" name="AutoShape 34"/>
          <p:cNvSpPr>
            <a:spLocks noChangeArrowheads="1"/>
          </p:cNvSpPr>
          <p:nvPr/>
        </p:nvSpPr>
        <p:spPr bwMode="auto">
          <a:xfrm rot="5400000">
            <a:off x="6023606" y="2894622"/>
            <a:ext cx="481012" cy="1368000"/>
          </a:xfrm>
          <a:prstGeom prst="downArrow">
            <a:avLst>
              <a:gd name="adj1" fmla="val 50000"/>
              <a:gd name="adj2" fmla="val 50248"/>
            </a:avLst>
          </a:prstGeom>
          <a:noFill/>
          <a:ln w="38100" cmpd="sng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dirty="0">
                <a:solidFill>
                  <a:srgbClr val="595959"/>
                </a:solidFill>
                <a:latin typeface="Arial"/>
                <a:cs typeface="Arial"/>
              </a:rPr>
              <a:t>руководство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520" y="1700808"/>
            <a:ext cx="1826273" cy="3749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rgbClr val="595959"/>
                </a:solidFill>
                <a:latin typeface="Arial"/>
                <a:cs typeface="Arial"/>
              </a:rPr>
              <a:t>Работа-</a:t>
            </a:r>
            <a:r>
              <a:rPr lang="en-US" dirty="0" smtClean="0">
                <a:solidFill>
                  <a:srgbClr val="595959"/>
                </a:solidFill>
                <a:latin typeface="Arial"/>
                <a:cs typeface="Arial"/>
              </a:rPr>
              <a:t>i</a:t>
            </a:r>
            <a:endParaRPr lang="ru-RU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584891"/>
            <a:ext cx="8748464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Arial"/>
                <a:cs typeface="Arial"/>
              </a:rPr>
              <a:t>СОПРОВОЖДЕНИЕ</a:t>
            </a:r>
            <a:endParaRPr lang="en-US" sz="44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720000" algn="tl" rotWithShape="0">
                  <a:srgbClr val="000000">
                    <a:alpha val="9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2" name="Picture 21" descr="logo серый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81328"/>
            <a:ext cx="1165225" cy="28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493808"/>
            <a:ext cx="8748464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is-IS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Arial"/>
                <a:cs typeface="Arial"/>
              </a:rPr>
              <a:t>Д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Arial"/>
                <a:cs typeface="Arial"/>
              </a:rPr>
              <a:t>ЕЯТЕЛЬНОСТЬ</a:t>
            </a:r>
            <a:r>
              <a:rPr lang="is-IS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Arial"/>
                <a:cs typeface="Arial"/>
              </a:rPr>
              <a:t> 2014-201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Arial"/>
                <a:cs typeface="Arial"/>
              </a:rPr>
              <a:t>8 гг.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720000" algn="tl" rotWithShape="0">
                  <a:srgbClr val="000000">
                    <a:alpha val="9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2" name="Picture 21" descr="logo серый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81328"/>
            <a:ext cx="1165225" cy="28803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339752" y="5085184"/>
            <a:ext cx="61206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FFBE00"/>
              </a:buClr>
              <a:buSzPct val="220000"/>
            </a:pPr>
            <a:r>
              <a:rPr lang="ru-RU" sz="2000" kern="1100" cap="small" dirty="0">
                <a:latin typeface="Arial"/>
                <a:cs typeface="Arial"/>
              </a:rPr>
              <a:t>От </a:t>
            </a:r>
            <a:r>
              <a:rPr lang="ru-RU" sz="3200" b="1" kern="1100" cap="small" dirty="0">
                <a:latin typeface="Arial"/>
                <a:cs typeface="Arial"/>
              </a:rPr>
              <a:t>38</a:t>
            </a:r>
            <a:r>
              <a:rPr lang="ru-RU" sz="2000" kern="1100" cap="small" dirty="0">
                <a:latin typeface="Arial"/>
                <a:cs typeface="Arial"/>
              </a:rPr>
              <a:t> трудоустроенных в 2014 году </a:t>
            </a:r>
            <a:endParaRPr lang="ru-RU" sz="2000" kern="1100" cap="small" dirty="0" smtClean="0">
              <a:latin typeface="Arial"/>
              <a:cs typeface="Arial"/>
            </a:endParaRPr>
          </a:p>
          <a:p>
            <a:pPr>
              <a:buClr>
                <a:srgbClr val="FFBE00"/>
              </a:buClr>
              <a:buSzPct val="220000"/>
            </a:pPr>
            <a:r>
              <a:rPr lang="ru-RU" sz="2000" kern="1100" cap="small" dirty="0" smtClean="0">
                <a:latin typeface="Arial"/>
                <a:cs typeface="Arial"/>
              </a:rPr>
              <a:t>к </a:t>
            </a:r>
            <a:r>
              <a:rPr lang="ru-RU" sz="3200" b="1" kern="1100" cap="small" dirty="0" smtClean="0">
                <a:latin typeface="Arial"/>
                <a:cs typeface="Arial"/>
              </a:rPr>
              <a:t>150</a:t>
            </a:r>
            <a:r>
              <a:rPr lang="ru-RU" sz="2000" kern="1100" cap="small" dirty="0" smtClean="0">
                <a:latin typeface="Arial"/>
                <a:cs typeface="Arial"/>
              </a:rPr>
              <a:t> </a:t>
            </a:r>
            <a:r>
              <a:rPr lang="ru-RU" sz="2000" kern="1100" cap="small" dirty="0">
                <a:latin typeface="Arial"/>
                <a:cs typeface="Arial"/>
              </a:rPr>
              <a:t>трудоустроенным в </a:t>
            </a:r>
            <a:r>
              <a:rPr lang="ru-RU" sz="2000" kern="1100" cap="small" dirty="0" smtClean="0">
                <a:latin typeface="Arial"/>
                <a:cs typeface="Arial"/>
              </a:rPr>
              <a:t>2018 </a:t>
            </a:r>
            <a:r>
              <a:rPr lang="ru-RU" sz="2000" kern="1100" cap="small" dirty="0">
                <a:latin typeface="Arial"/>
                <a:cs typeface="Arial"/>
              </a:rPr>
              <a:t>году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317920"/>
              </p:ext>
            </p:extLst>
          </p:nvPr>
        </p:nvGraphicFramePr>
        <p:xfrm>
          <a:off x="250825" y="1341438"/>
          <a:ext cx="8696325" cy="26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Лист" r:id="rId5" imgW="8705950" imgH="2619198" progId="Excel.Sheet.12">
                  <p:embed/>
                </p:oleObj>
              </mc:Choice>
              <mc:Fallback>
                <p:oleObj name="Лист" r:id="rId5" imgW="8705950" imgH="2619198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41438"/>
                        <a:ext cx="8696325" cy="2620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523893631321822255-wcgp-business-growth-icon.fu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229200"/>
            <a:ext cx="90872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745" y="611977"/>
            <a:ext cx="8964488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Arial"/>
                <a:cs typeface="Arial"/>
              </a:rPr>
              <a:t>ПРИМЕРЫ ВАКАНСИЙ – БЕЗ ОПЫТА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720000" algn="tl" rotWithShape="0">
                  <a:srgbClr val="000000">
                    <a:alpha val="9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2" name="Picture 21" descr="logo серый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81328"/>
            <a:ext cx="1165225" cy="2880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31640" y="1196752"/>
            <a:ext cx="76328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Arial"/>
                <a:cs typeface="Arial"/>
              </a:rPr>
              <a:t>п</a:t>
            </a:r>
            <a:r>
              <a:rPr lang="ru-RU" sz="2800" dirty="0" smtClean="0">
                <a:latin typeface="Arial"/>
                <a:cs typeface="Arial"/>
              </a:rPr>
              <a:t>омощник продавца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/>
                <a:cs typeface="Arial"/>
              </a:rPr>
              <a:t>помощник кладовщика</a:t>
            </a:r>
            <a:endParaRPr lang="en-US" sz="28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/>
                <a:cs typeface="Arial"/>
              </a:rPr>
              <a:t>ассистент административного отдела</a:t>
            </a:r>
            <a:endParaRPr lang="en-US" sz="28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Arial"/>
                <a:cs typeface="Arial"/>
              </a:rPr>
              <a:t>в</a:t>
            </a:r>
            <a:r>
              <a:rPr lang="ru-RU" sz="2800" dirty="0" smtClean="0">
                <a:latin typeface="Arial"/>
                <a:cs typeface="Arial"/>
              </a:rPr>
              <a:t>ыкладка товара</a:t>
            </a:r>
            <a:endParaRPr lang="en-US" sz="28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Arial"/>
                <a:cs typeface="Arial"/>
              </a:rPr>
              <a:t>у</a:t>
            </a:r>
            <a:r>
              <a:rPr lang="ru-RU" sz="2800" dirty="0" smtClean="0">
                <a:latin typeface="Arial"/>
                <a:cs typeface="Arial"/>
              </a:rPr>
              <a:t>борщик</a:t>
            </a:r>
            <a:endParaRPr lang="en-US" sz="28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/>
                <a:cs typeface="Arial"/>
              </a:rPr>
              <a:t>курьер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Arial"/>
                <a:cs typeface="Arial"/>
              </a:rPr>
              <a:t>м</a:t>
            </a:r>
            <a:r>
              <a:rPr lang="ru-RU" sz="2800" dirty="0" smtClean="0">
                <a:latin typeface="Arial"/>
                <a:cs typeface="Arial"/>
              </a:rPr>
              <a:t>ойщик посуды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Arial"/>
                <a:cs typeface="Arial"/>
              </a:rPr>
              <a:t>г</a:t>
            </a:r>
            <a:r>
              <a:rPr lang="ru-RU" sz="2800" dirty="0" smtClean="0">
                <a:latin typeface="Arial"/>
                <a:cs typeface="Arial"/>
              </a:rPr>
              <a:t>ардеробщик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Arial"/>
                <a:cs typeface="Arial"/>
              </a:rPr>
              <a:t>о</a:t>
            </a:r>
            <a:r>
              <a:rPr lang="ru-RU" sz="2800" dirty="0" smtClean="0">
                <a:latin typeface="Arial"/>
                <a:cs typeface="Arial"/>
              </a:rPr>
              <a:t>ператор </a:t>
            </a:r>
            <a:r>
              <a:rPr lang="en-US" sz="2800" dirty="0" smtClean="0">
                <a:latin typeface="Arial"/>
                <a:cs typeface="Arial"/>
              </a:rPr>
              <a:t>call</a:t>
            </a:r>
            <a:r>
              <a:rPr lang="ru-RU" sz="2800" dirty="0" smtClean="0">
                <a:latin typeface="Arial"/>
                <a:cs typeface="Arial"/>
              </a:rPr>
              <a:t>-центра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Arial"/>
                <a:cs typeface="Arial"/>
              </a:rPr>
              <a:t>о</a:t>
            </a:r>
            <a:r>
              <a:rPr lang="ru-RU" sz="2800" dirty="0" smtClean="0">
                <a:latin typeface="Arial"/>
                <a:cs typeface="Arial"/>
              </a:rPr>
              <a:t>ператор ПК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Arial"/>
                <a:cs typeface="Arial"/>
              </a:rPr>
              <a:t>п</a:t>
            </a:r>
            <a:r>
              <a:rPr lang="ru-RU" sz="2800" dirty="0" smtClean="0">
                <a:latin typeface="Arial"/>
                <a:cs typeface="Arial"/>
              </a:rPr>
              <a:t>омощник повара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Arial"/>
                <a:cs typeface="Arial"/>
              </a:rPr>
              <a:t>с</a:t>
            </a:r>
            <a:r>
              <a:rPr lang="ru-RU" sz="2800" dirty="0" smtClean="0">
                <a:latin typeface="Arial"/>
                <a:cs typeface="Arial"/>
              </a:rPr>
              <a:t>борщик заказов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Arial"/>
                <a:cs typeface="Arial"/>
              </a:rPr>
              <a:t>о</a:t>
            </a:r>
            <a:r>
              <a:rPr lang="ru-RU" sz="2800" dirty="0" smtClean="0">
                <a:latin typeface="Arial"/>
                <a:cs typeface="Arial"/>
              </a:rPr>
              <a:t>ператор линии производства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42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847" y="398327"/>
            <a:ext cx="9036496" cy="1569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Fira Sans Medium"/>
                <a:cs typeface="Fira Sans Medium"/>
              </a:rPr>
              <a:t>РАБОТОДАТЕЛИ В НАСТОЯЩИЙ МОМЕНТ</a:t>
            </a:r>
            <a:endParaRPr lang="ru-RU" sz="48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720000" algn="tl" rotWithShape="0">
                  <a:srgbClr val="000000">
                    <a:alpha val="9000"/>
                  </a:srgbClr>
                </a:outerShdw>
              </a:effectLst>
              <a:latin typeface="Fira Sans Medium"/>
              <a:cs typeface="Fira Sans Medium"/>
            </a:endParaRPr>
          </a:p>
        </p:txBody>
      </p:sp>
      <p:pic>
        <p:nvPicPr>
          <p:cNvPr id="22" name="Picture 21" descr="logo серый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81328"/>
            <a:ext cx="1165225" cy="28803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198030" y="4901939"/>
            <a:ext cx="1512168" cy="100811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Fira Sans Light"/>
              <a:cs typeface="Fira Sans Light"/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IKEA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endParaRPr lang="ru-RU" dirty="0">
              <a:latin typeface="Fira Sans Light"/>
              <a:cs typeface="Fira Sans Ligh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23090" y="2259611"/>
            <a:ext cx="1512168" cy="100811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Fira Sans Light"/>
              <a:cs typeface="Fira Sans Ligh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66196" y="3429000"/>
            <a:ext cx="1989192" cy="131166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Melon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Fashion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54854" y="3391140"/>
            <a:ext cx="1989192" cy="131166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Русские просторы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4427984" y="4901939"/>
            <a:ext cx="1512168" cy="100811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KFC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79590" y="2259611"/>
            <a:ext cx="1571460" cy="980896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Fira Sans Light"/>
              <a:cs typeface="Fira Sans Light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Балтика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endParaRPr lang="ru-RU" dirty="0">
              <a:latin typeface="Fira Sans Light"/>
              <a:cs typeface="Fira Sans Ligh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198030" y="2259611"/>
            <a:ext cx="1512168" cy="100811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endParaRPr lang="ru-RU" dirty="0">
              <a:latin typeface="Fira Sans Light"/>
              <a:cs typeface="Fira Sans Ligh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143512" y="3403541"/>
            <a:ext cx="2043616" cy="1286860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Улыбка Радуги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397836" y="4902806"/>
            <a:ext cx="1628085" cy="100811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Fira Sans Light"/>
                <a:cs typeface="Fira Sans Light"/>
              </a:rPr>
              <a:t>AHLERS</a:t>
            </a:r>
            <a:endParaRPr lang="ru-RU" dirty="0">
              <a:solidFill>
                <a:schemeClr val="tx1"/>
              </a:solidFill>
              <a:latin typeface="Fira Sans Light"/>
              <a:cs typeface="Fira Sans Ligh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57680" y="2564152"/>
            <a:ext cx="842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БУШЕ</a:t>
            </a:r>
          </a:p>
        </p:txBody>
      </p:sp>
    </p:spTree>
    <p:extLst>
      <p:ext uri="{BB962C8B-B14F-4D97-AF65-F5344CB8AC3E}">
        <p14:creationId xmlns:p14="http://schemas.microsoft.com/office/powerpoint/2010/main" val="20257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2468" y="692696"/>
            <a:ext cx="7727255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4000" dirty="0" smtClean="0"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Fira Sans Ultra"/>
                <a:cs typeface="Fira Sans Ultra"/>
              </a:rPr>
              <a:t>ЦЕЛЬ РАБОТА-</a:t>
            </a:r>
            <a:r>
              <a:rPr lang="en-US" sz="4000" dirty="0" smtClean="0"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Fira Sans Ultra"/>
                <a:cs typeface="Fira Sans Ultra"/>
              </a:rPr>
              <a:t>I </a:t>
            </a:r>
            <a:r>
              <a:rPr lang="ru-RU" sz="4000" dirty="0" smtClean="0"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Fira Sans Ultra"/>
                <a:cs typeface="Fira Sans Ultra"/>
              </a:rPr>
              <a:t>НА 2020</a:t>
            </a:r>
            <a:endParaRPr lang="ru-RU" sz="4000" dirty="0">
              <a:effectLst>
                <a:outerShdw blurRad="50800" dist="38100" dir="720000" algn="tl" rotWithShape="0">
                  <a:srgbClr val="000000">
                    <a:alpha val="9000"/>
                  </a:srgbClr>
                </a:outerShdw>
              </a:effectLst>
              <a:latin typeface="Fira Sans Ultra"/>
              <a:cs typeface="Fira Sans Ultra"/>
            </a:endParaRPr>
          </a:p>
        </p:txBody>
      </p:sp>
      <p:pic>
        <p:nvPicPr>
          <p:cNvPr id="22" name="Picture 21" descr="logo серый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81328"/>
            <a:ext cx="1165225" cy="288033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2555776" y="4293096"/>
            <a:ext cx="6264696" cy="2088232"/>
          </a:xfrm>
          <a:prstGeom prst="rect">
            <a:avLst/>
          </a:prstGeom>
        </p:spPr>
        <p:txBody>
          <a:bodyPr vert="horz" lIns="0" rIns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660066"/>
              </a:solidFill>
              <a:latin typeface="Fira Sans Light"/>
              <a:cs typeface="Fira Sans Light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1432759" y="1700808"/>
            <a:ext cx="6768752" cy="4824536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EEA028"/>
              </a:buClr>
              <a:buSzPct val="184000"/>
              <a:buNone/>
            </a:pPr>
            <a:r>
              <a:rPr lang="en-US" sz="2400" dirty="0" smtClean="0">
                <a:solidFill>
                  <a:schemeClr val="tx1"/>
                </a:solidFill>
                <a:latin typeface="Fira Sans Ultra"/>
                <a:cs typeface="Fira Sans Ultra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Fira Sans Ultra"/>
                <a:cs typeface="Fira Sans Ultra"/>
              </a:rPr>
              <a:t>«</a:t>
            </a:r>
            <a:r>
              <a:rPr lang="ru-RU" sz="2400" dirty="0">
                <a:solidFill>
                  <a:schemeClr val="tx1"/>
                </a:solidFill>
                <a:latin typeface="Fira Sans Ultra"/>
                <a:cs typeface="Fira Sans Ultra"/>
              </a:rPr>
              <a:t>Работа-</a:t>
            </a:r>
            <a:r>
              <a:rPr lang="en-US" sz="2400" dirty="0">
                <a:solidFill>
                  <a:schemeClr val="tx1"/>
                </a:solidFill>
                <a:latin typeface="Fira Sans Ultra"/>
                <a:cs typeface="Fira Sans Ultra"/>
              </a:rPr>
              <a:t>i</a:t>
            </a:r>
            <a:r>
              <a:rPr lang="ru-RU" sz="2400" dirty="0" smtClean="0">
                <a:solidFill>
                  <a:schemeClr val="tx1"/>
                </a:solidFill>
                <a:latin typeface="Fira Sans Ultra"/>
                <a:cs typeface="Fira Sans Ultra"/>
              </a:rPr>
              <a:t>» в 2020 году </a:t>
            </a:r>
            <a:r>
              <a:rPr lang="ru-RU" sz="2400" dirty="0" smtClean="0">
                <a:solidFill>
                  <a:schemeClr val="tx1"/>
                </a:solidFill>
                <a:latin typeface="Fira Sans Light"/>
                <a:cs typeface="Fira Sans Light"/>
              </a:rPr>
              <a:t>- ведущий поставщик </a:t>
            </a:r>
            <a:r>
              <a:rPr lang="ru-RU" sz="2400" dirty="0">
                <a:solidFill>
                  <a:schemeClr val="tx1"/>
                </a:solidFill>
                <a:latin typeface="Fira Sans Light"/>
                <a:cs typeface="Fira Sans Light"/>
              </a:rPr>
              <a:t>услуги сопровождаемого трудоустройства для бизнеса, государства и НКО </a:t>
            </a:r>
            <a:r>
              <a:rPr lang="ru-RU" sz="2400" dirty="0" smtClean="0">
                <a:solidFill>
                  <a:schemeClr val="tx1"/>
                </a:solidFill>
                <a:latin typeface="Fira Sans Light"/>
                <a:cs typeface="Fira Sans Light"/>
              </a:rPr>
              <a:t>в Москве и Санкт-Петербурге. Мы помогаем найти работу тысячам </a:t>
            </a:r>
            <a:r>
              <a:rPr lang="ru-RU" sz="2400" dirty="0">
                <a:solidFill>
                  <a:schemeClr val="tx1"/>
                </a:solidFill>
                <a:latin typeface="Fira Sans Light"/>
                <a:cs typeface="Fira Sans Light"/>
              </a:rPr>
              <a:t>нуждающихся </a:t>
            </a:r>
            <a:r>
              <a:rPr lang="ru-RU" sz="2400" dirty="0" smtClean="0">
                <a:solidFill>
                  <a:schemeClr val="tx1"/>
                </a:solidFill>
                <a:latin typeface="Fira Sans Light"/>
                <a:cs typeface="Fira Sans Light"/>
              </a:rPr>
              <a:t>молодых людей.</a:t>
            </a:r>
          </a:p>
          <a:p>
            <a:pPr marL="0" indent="0" algn="just">
              <a:buClr>
                <a:srgbClr val="EEA028"/>
              </a:buClr>
              <a:buSzPct val="184000"/>
              <a:buNone/>
            </a:pPr>
            <a:r>
              <a:rPr lang="en-US" sz="2400" dirty="0" smtClean="0">
                <a:solidFill>
                  <a:schemeClr val="tx1"/>
                </a:solidFill>
                <a:latin typeface="Fira Sans Light"/>
                <a:cs typeface="Fira Sans Light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Fira Sans Light"/>
                <a:cs typeface="Fira Sans Light"/>
              </a:rPr>
              <a:t>Более </a:t>
            </a:r>
            <a:r>
              <a:rPr lang="en-US" sz="2400" dirty="0">
                <a:solidFill>
                  <a:schemeClr val="tx1"/>
                </a:solidFill>
                <a:latin typeface="Fira Sans Ultra"/>
                <a:cs typeface="Fira Sans Ultra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Fira Sans Ultra"/>
                <a:cs typeface="Fira Sans Ultra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Fira Sans Ultra"/>
                <a:cs typeface="Fira Sans Ultra"/>
              </a:rPr>
              <a:t>.000</a:t>
            </a:r>
            <a:r>
              <a:rPr lang="en-US" sz="2400" dirty="0">
                <a:solidFill>
                  <a:schemeClr val="tx1"/>
                </a:solidFill>
                <a:latin typeface="Fira Sans Light"/>
                <a:cs typeface="Fira Sans Light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Fira Sans Light"/>
                <a:cs typeface="Fira Sans Light"/>
              </a:rPr>
              <a:t>молодых людей с инвалидностью и выпускников детских домов пройдут тренинги по трудоустройству</a:t>
            </a:r>
          </a:p>
          <a:p>
            <a:pPr marL="0" indent="0" algn="just">
              <a:buClr>
                <a:srgbClr val="EEA028"/>
              </a:buClr>
              <a:buSzPct val="184000"/>
              <a:buNone/>
            </a:pPr>
            <a:r>
              <a:rPr lang="en-US" sz="2400" dirty="0" smtClean="0">
                <a:solidFill>
                  <a:schemeClr val="tx1"/>
                </a:solidFill>
                <a:latin typeface="Fira Sans Light"/>
                <a:cs typeface="Fira Sans Light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Fira Sans Light"/>
                <a:cs typeface="Fira Sans Light"/>
              </a:rPr>
              <a:t>Более</a:t>
            </a:r>
            <a:r>
              <a:rPr lang="en-US" sz="2400" dirty="0" smtClean="0">
                <a:solidFill>
                  <a:schemeClr val="tx1"/>
                </a:solidFill>
                <a:latin typeface="Fira Sans Light"/>
                <a:cs typeface="Fira Sans Ligh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Fira Sans Ultra"/>
                <a:cs typeface="Fira Sans Ultra"/>
              </a:rPr>
              <a:t>1.</a:t>
            </a:r>
            <a:r>
              <a:rPr lang="ru-RU" sz="2400" dirty="0">
                <a:solidFill>
                  <a:schemeClr val="tx1"/>
                </a:solidFill>
                <a:latin typeface="Fira Sans Ultra"/>
                <a:cs typeface="Fira Sans Ultra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Fira Sans Ultra"/>
                <a:cs typeface="Fira Sans Ultra"/>
              </a:rPr>
              <a:t>00</a:t>
            </a:r>
            <a:r>
              <a:rPr lang="en-US" sz="2400" dirty="0">
                <a:solidFill>
                  <a:schemeClr val="tx1"/>
                </a:solidFill>
                <a:latin typeface="Fira Sans Light"/>
                <a:cs typeface="Fira Sans Light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Fira Sans Light"/>
                <a:cs typeface="Fira Sans Light"/>
              </a:rPr>
              <a:t>молодых людей будет трудоустроено центром</a:t>
            </a:r>
            <a:endParaRPr lang="en-US" sz="2400" dirty="0">
              <a:solidFill>
                <a:schemeClr val="tx1"/>
              </a:solidFill>
              <a:latin typeface="Fira Sans Light"/>
              <a:cs typeface="Fira Sans Light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Fira Sans Light"/>
              <a:cs typeface="Fira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76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023" y="512463"/>
            <a:ext cx="7274768" cy="1280890"/>
          </a:xfrm>
        </p:spPr>
        <p:txBody>
          <a:bodyPr/>
          <a:lstStyle/>
          <a:p>
            <a:r>
              <a:rPr lang="ru-RU" dirty="0" smtClean="0"/>
              <a:t>Наши кандидаты из ЦССВ№5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9231" y="1502688"/>
            <a:ext cx="81922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Helvetica Neue"/>
              </a:rPr>
              <a:t>31.10.2017 16:37 </a:t>
            </a:r>
            <a:r>
              <a:rPr lang="ru-RU" b="1" u="sng" dirty="0">
                <a:solidFill>
                  <a:srgbClr val="444444"/>
                </a:solidFill>
                <a:latin typeface="Helvetica Neue"/>
                <a:hlinkClick r:id="rId2"/>
              </a:rPr>
              <a:t>Кратковременная стажировка</a:t>
            </a:r>
            <a:endParaRPr lang="ru-RU" dirty="0">
              <a:solidFill>
                <a:srgbClr val="444444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444444"/>
                </a:solidFill>
                <a:latin typeface="Helvetica Neue"/>
              </a:rPr>
              <a:t>Участвовала в оплачиваемой стажировке в музее железнодорожного транспорта. Пришла вовремя. В обязанности входило: играть с детьми, собирать железную дорогу, следить за порядком. С работой справилась хорошо.</a:t>
            </a:r>
            <a:endParaRPr lang="ru-RU" dirty="0">
              <a:solidFill>
                <a:srgbClr val="444444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Helvetica Neue"/>
              </a:rPr>
              <a:t>20.10.2017 10:53 </a:t>
            </a:r>
            <a:r>
              <a:rPr lang="ru-RU" b="1" u="sng" dirty="0">
                <a:solidFill>
                  <a:srgbClr val="444444"/>
                </a:solidFill>
                <a:latin typeface="Helvetica Neue"/>
                <a:hlinkClick r:id="rId3"/>
              </a:rPr>
              <a:t> 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Мастер Класс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444444"/>
                </a:solidFill>
                <a:latin typeface="Helvetica Neue"/>
              </a:rPr>
              <a:t> Пригласили на МК Зарины. Пришла , но опоздала и прождала час у двери. Не смогла мне перезвонить, т.к. не было денег на телефоне. Быстро включила в процесс. И через 2 дня принесла 20 разрисованных заготовок. Продолжает рисовать.</a:t>
            </a:r>
            <a:endParaRPr lang="ru-RU" dirty="0">
              <a:solidFill>
                <a:srgbClr val="444444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Helvetica Neue"/>
              </a:rPr>
              <a:t>13.10.2017 15:28 </a:t>
            </a:r>
            <a:r>
              <a:rPr lang="ru-RU" b="1" u="sng" dirty="0">
                <a:solidFill>
                  <a:srgbClr val="444444"/>
                </a:solidFill>
                <a:latin typeface="Helvetica Neue"/>
                <a:hlinkClick r:id="rId3"/>
              </a:rPr>
              <a:t>Пробное собеседование</a:t>
            </a:r>
            <a:r>
              <a:rPr lang="ru-RU" dirty="0">
                <a:solidFill>
                  <a:srgbClr val="444444"/>
                </a:solidFill>
                <a:latin typeface="Helvetica Neue"/>
              </a:rPr>
              <a:t/>
            </a:r>
            <a:br>
              <a:rPr lang="ru-RU" dirty="0">
                <a:solidFill>
                  <a:srgbClr val="444444"/>
                </a:solidFill>
                <a:latin typeface="Helvetica Neue"/>
              </a:rPr>
            </a:br>
            <a:r>
              <a:rPr lang="ru-RU" i="1" dirty="0">
                <a:solidFill>
                  <a:srgbClr val="444444"/>
                </a:solidFill>
                <a:latin typeface="Helvetica Neue"/>
              </a:rPr>
              <a:t>Прошла тренировочное собеседование у волонтера Сбербанка Каролины Головченко: "Встреча длилась достаточно долго, около 1,5 часов. Мы прорепетировали полностью все собеседование Насти от начала и до конца несколько раз, мы прошлись по каждому пункту, что ей лучше говорить, проговорили ее опыт работы, причины увольнения и как лучше говорить об этом с будущим работодателем, Настя сделала много записей. </a:t>
            </a:r>
            <a:endParaRPr lang="ru-RU" dirty="0">
              <a:solidFill>
                <a:srgbClr val="444444"/>
              </a:solidFill>
              <a:latin typeface="Helvetica Neu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115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348880"/>
            <a:ext cx="7128792" cy="128089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Fira Sans Ultra"/>
              </a:rPr>
              <a:t>СПАСИБО ЗА ВНИМАНИЕ!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92696"/>
            <a:ext cx="3691838" cy="136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30" y="4725144"/>
            <a:ext cx="3682740" cy="1705858"/>
          </a:xfrm>
          <a:prstGeom prst="rect">
            <a:avLst/>
          </a:prstGeom>
        </p:spPr>
      </p:pic>
      <p:pic>
        <p:nvPicPr>
          <p:cNvPr id="6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2545"/>
            <a:ext cx="4107040" cy="1442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2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 flipH="1">
            <a:off x="27931" y="3872141"/>
            <a:ext cx="9144000" cy="3140968"/>
          </a:xfrm>
          <a:prstGeom prst="rtTriangle">
            <a:avLst/>
          </a:prstGeom>
          <a:ln w="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-197164" y="4793047"/>
            <a:ext cx="8595183" cy="1719812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0000"/>
              </a:lnSpc>
              <a:buNone/>
            </a:pPr>
            <a:endParaRPr lang="en-US" cap="all" dirty="0" smtClean="0">
              <a:solidFill>
                <a:srgbClr val="660066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ru-RU" sz="4500" cap="all" dirty="0" smtClean="0">
                <a:solidFill>
                  <a:schemeClr val="tx1"/>
                </a:solidFill>
                <a:latin typeface="Arial"/>
                <a:cs typeface="Arial"/>
              </a:rPr>
              <a:t>Трудоустройство выпускников ЦССВ и молодых людей с ограниченными возможностями  </a:t>
            </a:r>
            <a:endParaRPr lang="en-US" sz="4500" cap="all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ru-RU" cap="all" dirty="0">
              <a:solidFill>
                <a:srgbClr val="660066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20000"/>
              </a:lnSpc>
              <a:buFont typeface="Wingdings 2"/>
              <a:buNone/>
            </a:pPr>
            <a:r>
              <a:rPr lang="ru-RU" cap="all" dirty="0" smtClean="0">
                <a:solidFill>
                  <a:srgbClr val="660066"/>
                </a:solidFill>
                <a:latin typeface="Arial"/>
                <a:cs typeface="Arial"/>
              </a:rPr>
              <a:t>                                </a:t>
            </a:r>
            <a:endParaRPr lang="en-US" cap="all" dirty="0" smtClean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556792" y="410162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Arial"/>
                <a:cs typeface="Arial"/>
              </a:rPr>
              <a:t>РАБОТА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Arial"/>
                <a:cs typeface="Arial"/>
              </a:rPr>
              <a:t>-I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720000" algn="tl" rotWithShape="0">
                  <a:srgbClr val="000000">
                    <a:alpha val="9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919" y="1227942"/>
            <a:ext cx="878402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Arial"/>
                <a:cs typeface="Arial"/>
              </a:rPr>
              <a:t>Рауль Социальная программа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endParaRPr lang="ru-RU" sz="2100" dirty="0" smtClean="0">
              <a:latin typeface="Arial"/>
              <a:cs typeface="Arial"/>
            </a:endParaRPr>
          </a:p>
          <a:p>
            <a:r>
              <a:rPr lang="ru-RU" sz="2100" dirty="0" smtClean="0">
                <a:latin typeface="Arial"/>
                <a:cs typeface="Arial"/>
              </a:rPr>
              <a:t>ПОМОЩЬ В РЕШЕНИИ ВОПРОСОВ И ПРОБЛЕМ, СВЯЗАННЫХ С НАЧАЛОМ САМОСТОЯТЕЛЬНОЙ ЖИЗНИ;</a:t>
            </a:r>
          </a:p>
          <a:p>
            <a:endParaRPr lang="ru-RU" sz="2100" dirty="0" smtClean="0">
              <a:latin typeface="Arial"/>
              <a:cs typeface="Arial"/>
            </a:endParaRPr>
          </a:p>
          <a:p>
            <a:r>
              <a:rPr lang="ru-RU" sz="2100" dirty="0" smtClean="0">
                <a:latin typeface="Arial"/>
                <a:cs typeface="Arial"/>
              </a:rPr>
              <a:t>ГРУППЫ ПОДДЕРЖКИ  ДЛЯ ВЫПУСКНИКОВ ЦССВ И МОЛОДЫХ ЛЮДЕЙ С ОГРАНИЧЕННЫЙМИ ВОЗМОЖНОСТЯМИ</a:t>
            </a:r>
          </a:p>
        </p:txBody>
      </p:sp>
    </p:spTree>
    <p:extLst>
      <p:ext uri="{BB962C8B-B14F-4D97-AF65-F5344CB8AC3E}">
        <p14:creationId xmlns:p14="http://schemas.microsoft.com/office/powerpoint/2010/main" val="32188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599059"/>
            <a:ext cx="7713341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КАНДИДАТЫ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720000" algn="tl" rotWithShape="0">
                  <a:srgbClr val="000000">
                    <a:alpha val="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3902" y="4005064"/>
            <a:ext cx="8047103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FFBE00"/>
              </a:buClr>
              <a:buSzPct val="220000"/>
            </a:pPr>
            <a:r>
              <a:rPr lang="ru-RU" sz="2800" u="sng" kern="1100" cap="small" dirty="0" smtClean="0">
                <a:latin typeface="Arial"/>
                <a:cs typeface="Arial"/>
              </a:rPr>
              <a:t>возраст</a:t>
            </a:r>
            <a:r>
              <a:rPr lang="ru-RU" sz="2800" u="sng" kern="1100" cap="small" dirty="0">
                <a:latin typeface="Arial"/>
                <a:cs typeface="Arial"/>
              </a:rPr>
              <a:t>:</a:t>
            </a:r>
            <a:r>
              <a:rPr lang="ru-RU" sz="2800" kern="1100" cap="small" dirty="0">
                <a:latin typeface="Arial"/>
                <a:cs typeface="Arial"/>
              </a:rPr>
              <a:t> от </a:t>
            </a:r>
            <a:r>
              <a:rPr lang="ru-RU" sz="2800" kern="1100" cap="small" dirty="0" smtClean="0">
                <a:latin typeface="Arial"/>
                <a:cs typeface="Arial"/>
              </a:rPr>
              <a:t>16 </a:t>
            </a:r>
            <a:r>
              <a:rPr lang="ru-RU" sz="2800" kern="1100" cap="small" dirty="0">
                <a:latin typeface="Arial"/>
                <a:cs typeface="Arial"/>
              </a:rPr>
              <a:t>до 29 лет </a:t>
            </a:r>
            <a:r>
              <a:rPr lang="ru-RU" sz="2800" kern="1100" cap="small" dirty="0" smtClean="0">
                <a:latin typeface="Arial"/>
                <a:cs typeface="Arial"/>
              </a:rPr>
              <a:t>включительно</a:t>
            </a:r>
            <a:endParaRPr lang="ru-RU" sz="2800" kern="1100" cap="small" dirty="0">
              <a:latin typeface="Arial"/>
              <a:cs typeface="Arial"/>
            </a:endParaRPr>
          </a:p>
          <a:p>
            <a:pPr>
              <a:buClr>
                <a:srgbClr val="FFBE00"/>
              </a:buClr>
              <a:buSzPct val="220000"/>
            </a:pPr>
            <a:r>
              <a:rPr lang="en-US" sz="2800" u="sng" kern="1100" cap="small" dirty="0" smtClean="0">
                <a:latin typeface="Arial"/>
                <a:cs typeface="Arial"/>
              </a:rPr>
              <a:t>о</a:t>
            </a:r>
            <a:r>
              <a:rPr lang="ru-RU" sz="2800" u="sng" kern="1100" cap="small" dirty="0" err="1" smtClean="0">
                <a:latin typeface="Arial"/>
                <a:cs typeface="Arial"/>
              </a:rPr>
              <a:t>пыт</a:t>
            </a:r>
            <a:r>
              <a:rPr lang="ru-RU" sz="2800" u="sng" kern="1100" cap="small" dirty="0" smtClean="0">
                <a:latin typeface="Arial"/>
                <a:cs typeface="Arial"/>
              </a:rPr>
              <a:t> работы:</a:t>
            </a:r>
            <a:r>
              <a:rPr lang="ru-RU" sz="2800" kern="1100" cap="small" dirty="0" smtClean="0">
                <a:latin typeface="Arial"/>
                <a:cs typeface="Arial"/>
              </a:rPr>
              <a:t> у </a:t>
            </a:r>
            <a:r>
              <a:rPr lang="ru-RU" sz="2800" kern="1100" cap="small" dirty="0">
                <a:latin typeface="Arial"/>
                <a:cs typeface="Arial"/>
              </a:rPr>
              <a:t>кандидатов нет официального опыта </a:t>
            </a:r>
            <a:r>
              <a:rPr lang="ru-RU" sz="2800" kern="1100" cap="small" dirty="0" smtClean="0">
                <a:latin typeface="Arial"/>
                <a:cs typeface="Arial"/>
              </a:rPr>
              <a:t>	работы </a:t>
            </a:r>
            <a:r>
              <a:rPr lang="ru-RU" sz="2800" kern="1100" cap="small" dirty="0">
                <a:latin typeface="Arial"/>
                <a:cs typeface="Arial"/>
              </a:rPr>
              <a:t>более 6 месяцев </a:t>
            </a:r>
            <a:r>
              <a:rPr lang="ru-RU" sz="2800" kern="1100" cap="small" dirty="0" smtClean="0">
                <a:latin typeface="Arial"/>
                <a:cs typeface="Arial"/>
              </a:rPr>
              <a:t>на </a:t>
            </a:r>
            <a:r>
              <a:rPr lang="ru-RU" sz="2800" kern="1100" cap="small" dirty="0">
                <a:latin typeface="Arial"/>
                <a:cs typeface="Arial"/>
              </a:rPr>
              <a:t>одном рабочем </a:t>
            </a:r>
            <a:r>
              <a:rPr lang="ru-RU" sz="2800" kern="1100" cap="small" dirty="0" smtClean="0">
                <a:latin typeface="Arial"/>
                <a:cs typeface="Arial"/>
              </a:rPr>
              <a:t>месте</a:t>
            </a:r>
            <a:endParaRPr lang="ru-RU" sz="2800" kern="1100" cap="small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3902" y="1967354"/>
            <a:ext cx="7848872" cy="172354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Clr>
                <a:srgbClr val="FFBE00"/>
              </a:buClr>
              <a:buSzPct val="100000"/>
            </a:pPr>
            <a:r>
              <a:rPr lang="ru-RU" sz="2800" kern="1100" cap="small" dirty="0" smtClean="0">
                <a:latin typeface="Arial"/>
                <a:cs typeface="Arial"/>
              </a:rPr>
              <a:t>- выпускники </a:t>
            </a:r>
            <a:r>
              <a:rPr lang="ru-RU" sz="2800" kern="1100" cap="small" dirty="0">
                <a:latin typeface="Arial"/>
                <a:cs typeface="Arial"/>
              </a:rPr>
              <a:t>центров содействия семейному </a:t>
            </a:r>
            <a:r>
              <a:rPr lang="ru-RU" sz="2800" kern="1100" cap="small" dirty="0" smtClean="0">
                <a:latin typeface="Arial"/>
                <a:cs typeface="Arial"/>
              </a:rPr>
              <a:t>воспитанию</a:t>
            </a:r>
            <a:endParaRPr lang="ru-RU" sz="2800" kern="1100" cap="small" dirty="0">
              <a:latin typeface="Arial"/>
              <a:cs typeface="Arial"/>
            </a:endParaRPr>
          </a:p>
          <a:p>
            <a:pPr>
              <a:buClr>
                <a:srgbClr val="FFBE00"/>
              </a:buClr>
              <a:buSzPct val="100000"/>
            </a:pPr>
            <a:r>
              <a:rPr lang="ru-RU" sz="2800" kern="1100" cap="small" dirty="0" smtClean="0">
                <a:latin typeface="Arial"/>
                <a:cs typeface="Arial"/>
              </a:rPr>
              <a:t>- выпускники </a:t>
            </a:r>
            <a:r>
              <a:rPr lang="ru-RU" sz="2800" kern="1100" cap="small" dirty="0">
                <a:latin typeface="Arial"/>
                <a:cs typeface="Arial"/>
              </a:rPr>
              <a:t>коррекционных </a:t>
            </a:r>
            <a:r>
              <a:rPr lang="ru-RU" sz="2800" kern="1100" cap="small" dirty="0" smtClean="0">
                <a:latin typeface="Arial"/>
                <a:cs typeface="Arial"/>
              </a:rPr>
              <a:t>школ</a:t>
            </a:r>
            <a:endParaRPr lang="ru-RU" sz="2800" kern="1100" cap="small" dirty="0">
              <a:latin typeface="Arial"/>
              <a:cs typeface="Arial"/>
            </a:endParaRPr>
          </a:p>
          <a:p>
            <a:pPr>
              <a:buClr>
                <a:srgbClr val="FFBE00"/>
              </a:buClr>
              <a:buSzPct val="100000"/>
            </a:pPr>
            <a:r>
              <a:rPr lang="ru-RU" sz="2800" kern="1100" cap="small" dirty="0" smtClean="0">
                <a:latin typeface="Arial"/>
                <a:cs typeface="Arial"/>
              </a:rPr>
              <a:t>- молодые </a:t>
            </a:r>
            <a:r>
              <a:rPr lang="ru-RU" sz="2800" kern="1100" cap="small" dirty="0">
                <a:latin typeface="Arial"/>
                <a:cs typeface="Arial"/>
              </a:rPr>
              <a:t>люди с </a:t>
            </a:r>
            <a:r>
              <a:rPr lang="ru-RU" sz="2800" kern="1100" cap="small" dirty="0" smtClean="0">
                <a:latin typeface="Arial"/>
                <a:cs typeface="Arial"/>
              </a:rPr>
              <a:t>инвалидностью</a:t>
            </a:r>
            <a:endParaRPr lang="ru-RU" sz="2800" kern="1100" cap="small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07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654950"/>
            <a:ext cx="9144000" cy="126188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УСЛУГИ СОЦИАЛЬНОЙ ПРОГРАММЫ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720000" algn="tl" rotWithShape="0">
                  <a:srgbClr val="000000">
                    <a:alpha val="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chemeClr val="bg1"/>
              </a:solidFill>
              <a:effectLst>
                <a:outerShdw blurRad="50800" dist="38100" dir="720000" algn="tl" rotWithShape="0">
                  <a:srgbClr val="000000">
                    <a:alpha val="9000"/>
                  </a:srgbClr>
                </a:outerShdw>
              </a:effectLst>
              <a:latin typeface="Fira Sans Medium"/>
              <a:cs typeface="Fira Sans Medium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2060849"/>
            <a:ext cx="8892480" cy="4032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18000">
              <a:buNone/>
            </a:pPr>
            <a:endParaRPr lang="ru-RU" sz="2800" u="sng" dirty="0">
              <a:solidFill>
                <a:schemeClr val="tx1"/>
              </a:solidFill>
              <a:latin typeface="Fira Sans Light"/>
              <a:cs typeface="Fira Sans Light"/>
            </a:endParaRPr>
          </a:p>
        </p:txBody>
      </p:sp>
      <p:pic>
        <p:nvPicPr>
          <p:cNvPr id="17" name="Picture 16" descr="logo серый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81328"/>
            <a:ext cx="1165225" cy="288033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1666611"/>
            <a:ext cx="8892480" cy="49421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4738" indent="-233363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Fira Sans Light"/>
                <a:cs typeface="Fira Sans Light"/>
              </a:rPr>
              <a:t>ПОМОЩЬ В РАЗРЕШЕНИИ ПРОБЛЕМ С ДОКУМЕНТАМИ</a:t>
            </a:r>
          </a:p>
          <a:p>
            <a:pPr marL="1074738" indent="-233363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Fira Sans Light"/>
                <a:cs typeface="Fira Sans Light"/>
              </a:rPr>
              <a:t>СОПРОВОЖДЕНИЕ ПРИ ОБРАЩЕНИИ В ОРГАНИЗАЦИИ</a:t>
            </a:r>
          </a:p>
          <a:p>
            <a:pPr marL="1074738" indent="-233363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Fira Sans Light"/>
                <a:cs typeface="Fira Sans Light"/>
              </a:rPr>
              <a:t>ОРИЕНТИРОВАНИЕ ПО ГОРОДУ</a:t>
            </a:r>
          </a:p>
          <a:p>
            <a:pPr marL="1074738" indent="-233363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Fira Sans Light"/>
                <a:cs typeface="Fira Sans Light"/>
              </a:rPr>
              <a:t>БЫТОВАЯ АДАПТАЦИЯ</a:t>
            </a:r>
          </a:p>
          <a:p>
            <a:pPr marL="1074738" indent="-233363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Fira Sans Light"/>
                <a:cs typeface="Fira Sans Light"/>
              </a:rPr>
              <a:t>КОНСУЛЬТАЦИИ ПО ПОСТУПЛЕНИЮ В УЧЕБНЫЕ ЗАВЕДЕНИЯ С ВОЗМОЖНОСТЬЮ ЗАНЯТИЙ С ВОЛОНТЕРАМИ</a:t>
            </a:r>
          </a:p>
          <a:p>
            <a:pPr marL="1074738" indent="-233363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Fira Sans Light"/>
                <a:cs typeface="Fira Sans Light"/>
              </a:rPr>
              <a:t>ПОМОЩЬ В ПЛАНИРОВАНИИ БЮДЖЕТА</a:t>
            </a:r>
          </a:p>
          <a:p>
            <a:pPr marL="1074738" indent="-233363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Fira Sans Light"/>
                <a:cs typeface="Fira Sans Light"/>
              </a:rPr>
              <a:t>ГРУППЫ ПОДДЕРЖКИ КАЖДУЮ НЕДЕЛЮ</a:t>
            </a:r>
          </a:p>
          <a:p>
            <a:pPr marL="781200" indent="-457200">
              <a:buFontTx/>
              <a:buChar char="-"/>
            </a:pPr>
            <a:endParaRPr lang="ru-RU" sz="2800" dirty="0">
              <a:solidFill>
                <a:schemeClr val="tx1"/>
              </a:solidFill>
              <a:latin typeface="Fira Sans Light"/>
              <a:cs typeface="Fira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84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949239" cy="1280890"/>
          </a:xfrm>
        </p:spPr>
        <p:txBody>
          <a:bodyPr>
            <a:normAutofit/>
          </a:bodyPr>
          <a:lstStyle/>
          <a:p>
            <a:r>
              <a:rPr lang="ru-RU" dirty="0" smtClean="0"/>
              <a:t>Последовательность работы в социальной программе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739810"/>
              </p:ext>
            </p:extLst>
          </p:nvPr>
        </p:nvGraphicFramePr>
        <p:xfrm>
          <a:off x="1331640" y="1555656"/>
          <a:ext cx="74888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Овал 3"/>
          <p:cNvSpPr/>
          <p:nvPr/>
        </p:nvSpPr>
        <p:spPr>
          <a:xfrm>
            <a:off x="683568" y="1467339"/>
            <a:ext cx="2371720" cy="15121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Получение выпускником информации от Значимого взрослого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301535" y="206084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96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624110"/>
            <a:ext cx="7202760" cy="1280890"/>
          </a:xfrm>
        </p:spPr>
        <p:txBody>
          <a:bodyPr/>
          <a:lstStyle/>
          <a:p>
            <a:r>
              <a:rPr lang="ru-RU" dirty="0" smtClean="0"/>
              <a:t>Контакты тьюторов социальной программы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558313"/>
              </p:ext>
            </p:extLst>
          </p:nvPr>
        </p:nvGraphicFramePr>
        <p:xfrm>
          <a:off x="1042988" y="1916113"/>
          <a:ext cx="7489825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7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1575" y="1844824"/>
            <a:ext cx="7172425" cy="5013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7635" y="498892"/>
            <a:ext cx="7272808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Fira Sans Medium"/>
                <a:cs typeface="Fira Sans Medium"/>
              </a:rPr>
              <a:t>МИССИЯ РАБОТА-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720000" algn="tl" rotWithShape="0">
                    <a:srgbClr val="000000">
                      <a:alpha val="9000"/>
                    </a:srgbClr>
                  </a:outerShdw>
                </a:effectLst>
                <a:latin typeface="Fira Sans Medium"/>
                <a:cs typeface="Fira Sans Medium"/>
              </a:rPr>
              <a:t>I</a:t>
            </a:r>
            <a:endParaRPr lang="en-US" sz="44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720000" algn="tl" rotWithShape="0">
                  <a:srgbClr val="000000">
                    <a:alpha val="9000"/>
                  </a:srgbClr>
                </a:outerShdw>
              </a:effectLst>
              <a:latin typeface="Fira Sans Medium"/>
              <a:cs typeface="Fira Sans Medium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" y="1412776"/>
            <a:ext cx="8892480" cy="3024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18000">
              <a:buNone/>
            </a:pPr>
            <a:r>
              <a:rPr lang="ru-RU" sz="2800" dirty="0">
                <a:solidFill>
                  <a:schemeClr val="tx1"/>
                </a:solidFill>
                <a:latin typeface="Fira Sans Light"/>
                <a:cs typeface="Fira Sans Light"/>
              </a:rPr>
              <a:t>«Работа-</a:t>
            </a:r>
            <a:r>
              <a:rPr lang="en-US" sz="2800" dirty="0" err="1">
                <a:solidFill>
                  <a:schemeClr val="tx1"/>
                </a:solidFill>
                <a:latin typeface="Fira Sans Light"/>
                <a:cs typeface="Fira Sans Light"/>
              </a:rPr>
              <a:t>i</a:t>
            </a:r>
            <a:r>
              <a:rPr lang="ru-RU" sz="2800" dirty="0">
                <a:solidFill>
                  <a:schemeClr val="tx1"/>
                </a:solidFill>
                <a:latin typeface="Fira Sans Light"/>
                <a:cs typeface="Fira Sans Light"/>
              </a:rPr>
              <a:t>» помогает выпускникам </a:t>
            </a:r>
            <a:r>
              <a:rPr lang="ru-RU" sz="2800" dirty="0" smtClean="0">
                <a:solidFill>
                  <a:schemeClr val="tx1"/>
                </a:solidFill>
                <a:latin typeface="Fira Sans Light"/>
                <a:cs typeface="Fira Sans Light"/>
              </a:rPr>
              <a:t>ЦССВ и </a:t>
            </a:r>
            <a:r>
              <a:rPr lang="ru-RU" sz="2800" dirty="0">
                <a:solidFill>
                  <a:schemeClr val="tx1"/>
                </a:solidFill>
                <a:latin typeface="Fira Sans Light"/>
                <a:cs typeface="Fira Sans Light"/>
              </a:rPr>
              <a:t>молодым людям с ограниченными возможностями начать успешную жизнь, оказывая услугу </a:t>
            </a:r>
            <a:r>
              <a:rPr lang="ru-RU" sz="2800" u="sng" dirty="0">
                <a:solidFill>
                  <a:schemeClr val="tx1"/>
                </a:solidFill>
                <a:latin typeface="Fira Sans Light"/>
                <a:cs typeface="Fira Sans Light"/>
              </a:rPr>
              <a:t>сопровождаемого </a:t>
            </a:r>
            <a:r>
              <a:rPr lang="ru-RU" sz="2800" u="sng" dirty="0" smtClean="0">
                <a:solidFill>
                  <a:schemeClr val="tx1"/>
                </a:solidFill>
                <a:latin typeface="Fira Sans Light"/>
                <a:cs typeface="Fira Sans Light"/>
              </a:rPr>
              <a:t>трудоустройства.</a:t>
            </a:r>
            <a:endParaRPr lang="ru-RU" sz="2800" u="sng" dirty="0">
              <a:solidFill>
                <a:schemeClr val="tx1"/>
              </a:solidFill>
              <a:latin typeface="Fira Sans Light"/>
              <a:cs typeface="Fira Sans Light"/>
            </a:endParaRPr>
          </a:p>
        </p:txBody>
      </p:sp>
      <p:pic>
        <p:nvPicPr>
          <p:cNvPr id="17" name="Picture 16" descr="logo серый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81328"/>
            <a:ext cx="1165225" cy="28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8328</TotalTime>
  <Words>477</Words>
  <Application>Microsoft Office PowerPoint</Application>
  <PresentationFormat>Экран (4:3)</PresentationFormat>
  <Paragraphs>127</Paragraphs>
  <Slides>17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Calibri</vt:lpstr>
      <vt:lpstr>Century Gothic</vt:lpstr>
      <vt:lpstr>Fira Sans Light</vt:lpstr>
      <vt:lpstr>Fira Sans Medium</vt:lpstr>
      <vt:lpstr>Fira Sans Ultra</vt:lpstr>
      <vt:lpstr>Helvetica Neue</vt:lpstr>
      <vt:lpstr>Wingdings</vt:lpstr>
      <vt:lpstr>Wingdings 2</vt:lpstr>
      <vt:lpstr>Wingdings 3</vt:lpstr>
      <vt:lpstr>Легкий дым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Последовательность работы в социальной программе</vt:lpstr>
      <vt:lpstr>Контакты тьюторов социальной программы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кандидаты из ЦССВ№5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Благотворительный фонд «Рауль»</dc:title>
  <dc:creator>Maltseva</dc:creator>
  <cp:lastModifiedBy>Михаил Кривонос</cp:lastModifiedBy>
  <cp:revision>895</cp:revision>
  <dcterms:created xsi:type="dcterms:W3CDTF">2011-12-09T12:16:39Z</dcterms:created>
  <dcterms:modified xsi:type="dcterms:W3CDTF">2019-05-23T04:41:20Z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